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3"/>
  </p:notesMasterIdLst>
  <p:sldIdLst>
    <p:sldId id="256" r:id="rId2"/>
    <p:sldId id="280" r:id="rId3"/>
    <p:sldId id="263" r:id="rId4"/>
    <p:sldId id="299" r:id="rId5"/>
    <p:sldId id="301" r:id="rId6"/>
    <p:sldId id="359" r:id="rId7"/>
    <p:sldId id="360" r:id="rId8"/>
    <p:sldId id="361" r:id="rId9"/>
    <p:sldId id="362" r:id="rId10"/>
    <p:sldId id="368" r:id="rId11"/>
    <p:sldId id="350" r:id="rId12"/>
    <p:sldId id="351" r:id="rId13"/>
    <p:sldId id="357" r:id="rId14"/>
    <p:sldId id="352" r:id="rId15"/>
    <p:sldId id="353" r:id="rId16"/>
    <p:sldId id="367" r:id="rId17"/>
    <p:sldId id="363" r:id="rId18"/>
    <p:sldId id="261" r:id="rId19"/>
    <p:sldId id="364" r:id="rId20"/>
    <p:sldId id="258" r:id="rId21"/>
    <p:sldId id="365" r:id="rId22"/>
  </p:sldIdLst>
  <p:sldSz cx="9144000" cy="6858000" type="screen4x3"/>
  <p:notesSz cx="7099300" cy="9385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9"/>
    <p:restoredTop sz="94614"/>
  </p:normalViewPr>
  <p:slideViewPr>
    <p:cSldViewPr>
      <p:cViewPr varScale="1">
        <p:scale>
          <a:sx n="90" d="100"/>
          <a:sy n="90" d="100"/>
        </p:scale>
        <p:origin x="536" y="184"/>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3664"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4699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4021138" y="0"/>
            <a:ext cx="3076575" cy="469900"/>
          </a:xfrm>
          <a:prstGeom prst="rect">
            <a:avLst/>
          </a:prstGeom>
        </p:spPr>
        <p:txBody>
          <a:bodyPr vert="horz" lIns="91440" tIns="45720" rIns="91440" bIns="45720" rtlCol="0"/>
          <a:lstStyle>
            <a:lvl1pPr algn="r">
              <a:defRPr sz="1200"/>
            </a:lvl1pPr>
          </a:lstStyle>
          <a:p>
            <a:fld id="{3024FC0C-432F-024C-98C4-14D05CA1E4C6}" type="datetimeFigureOut">
              <a:rPr lang="en-US" smtClean="0"/>
              <a:t>12/26/22</a:t>
            </a:fld>
            <a:endParaRPr lang="en-US" dirty="0"/>
          </a:p>
        </p:txBody>
      </p:sp>
      <p:sp>
        <p:nvSpPr>
          <p:cNvPr id="4" name="Slide Image Placeholder 3"/>
          <p:cNvSpPr>
            <a:spLocks noGrp="1" noRot="1" noChangeAspect="1"/>
          </p:cNvSpPr>
          <p:nvPr>
            <p:ph type="sldImg" idx="2"/>
          </p:nvPr>
        </p:nvSpPr>
        <p:spPr>
          <a:xfrm>
            <a:off x="1438275" y="1173163"/>
            <a:ext cx="4222750" cy="3167062"/>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9613" y="4516438"/>
            <a:ext cx="5680075" cy="36957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5400"/>
            <a:ext cx="3076575" cy="4699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1138" y="8915400"/>
            <a:ext cx="3076575" cy="469900"/>
          </a:xfrm>
          <a:prstGeom prst="rect">
            <a:avLst/>
          </a:prstGeom>
        </p:spPr>
        <p:txBody>
          <a:bodyPr vert="horz" lIns="91440" tIns="45720" rIns="91440" bIns="45720" rtlCol="0" anchor="b"/>
          <a:lstStyle>
            <a:lvl1pPr algn="r">
              <a:defRPr sz="1200"/>
            </a:lvl1pPr>
          </a:lstStyle>
          <a:p>
            <a:fld id="{D6C3428F-6FF0-EC4B-8CCC-59918850A8B4}" type="slidenum">
              <a:rPr lang="en-US" smtClean="0"/>
              <a:t>‹#›</a:t>
            </a:fld>
            <a:endParaRPr lang="en-US" dirty="0"/>
          </a:p>
        </p:txBody>
      </p:sp>
    </p:spTree>
    <p:extLst>
      <p:ext uri="{BB962C8B-B14F-4D97-AF65-F5344CB8AC3E}">
        <p14:creationId xmlns:p14="http://schemas.microsoft.com/office/powerpoint/2010/main" val="17179121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1</a:t>
            </a:fld>
            <a:endParaRPr lang="en-US" dirty="0"/>
          </a:p>
        </p:txBody>
      </p:sp>
    </p:spTree>
    <p:extLst>
      <p:ext uri="{BB962C8B-B14F-4D97-AF65-F5344CB8AC3E}">
        <p14:creationId xmlns:p14="http://schemas.microsoft.com/office/powerpoint/2010/main" val="33271253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21</a:t>
            </a:fld>
            <a:endParaRPr lang="en-US" dirty="0"/>
          </a:p>
        </p:txBody>
      </p:sp>
    </p:spTree>
    <p:extLst>
      <p:ext uri="{BB962C8B-B14F-4D97-AF65-F5344CB8AC3E}">
        <p14:creationId xmlns:p14="http://schemas.microsoft.com/office/powerpoint/2010/main" val="22725973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6600" y="273050"/>
            <a:ext cx="5626100" cy="4219575"/>
          </a:xfrm>
        </p:spPr>
      </p:sp>
      <p:sp>
        <p:nvSpPr>
          <p:cNvPr id="3" name="Notes Placeholder 2"/>
          <p:cNvSpPr>
            <a:spLocks noGrp="1"/>
          </p:cNvSpPr>
          <p:nvPr>
            <p:ph type="body" idx="1"/>
          </p:nvPr>
        </p:nvSpPr>
        <p:spPr>
          <a:xfrm>
            <a:off x="425451" y="4492625"/>
            <a:ext cx="6553200" cy="4748212"/>
          </a:xfrm>
        </p:spPr>
        <p:txBody>
          <a:bodyPr>
            <a:normAutofit/>
          </a:bodyPr>
          <a:lstStyle/>
          <a:p>
            <a:r>
              <a:rPr lang="en-US" sz="1000" dirty="0"/>
              <a:t>What a picture of the Christian life the apostle Peter is.  In his journey of faith, we don’t find a smooth, steady ascent up the heights of ever-increasing glory.  We find, instead, reality, with all its winding, dipping, stumbling, steadying, discouraging, and heartbreaking twists and turns.  I’m like Peter.  His path is our path --- the walk of faith is not always as we think it should be, but often is.  Nowhere do we see this more clearly that when it comes to accepting suffering.  Peter came to understand the challenges that come with life and shared his wisdom in this epistle regarding the rocky path we all share in our journey called the Christian life.  He wrote the first letter in about AD 64-65.  The audience were those who were “aliens” or “sojourners” who had scattered into northern Asia, specifically Pontus, Galatia, Cappadocia, and Bithynia --- regions that now occupy modern Turkey (1:1).  They were Christians who had dispersed into the region to avoid Roman persecution under Nero.   Peter reminds us that we are not citizens of this earth trying to get to heaven, but citizens of the kingdom trying to get through this earth (Phil. 3:20-21).  Comprised of Jews and Gentiles who had been converted in Jerusalem during Pentecost they had become resident aliens who had been “called out of darkness into His marvelous life” (1:9, 11).  The powers of this present world are often hostile toward God’s kingdom; so they attack, and we suffer, just as Christ suffered (Jn. 15:18-20).  The theme of suffering for Christ’s sake provides the background for the first letter.  The “fiery trials” or “various trials” that beset us are paltry when compared with the “living hope” assured to every child of God who endures (see 4:12; 1:3).  Often referred to as impetuous Peter, the author of this book has highs and lows recorded for us so that we can see the stumbling that occurs with a sojourner (which we are).  And to learn that no matter our past we can become useful to God. The saints in Asia Minor could relate to Peter and his letter will mean more to them because of their knowledge of his history.   Out of weakness he was made strong (Heb. 11;34).  He would say, in the 2nd Epistle that growth is necessary (2 Pet. 3:18) and who better to demonstrate that than Peter? </a:t>
            </a:r>
          </a:p>
          <a:p>
            <a:endParaRPr lang="en-US" sz="1000" dirty="0"/>
          </a:p>
          <a:p>
            <a:r>
              <a:rPr lang="en-US" sz="1000" b="1" u="sng" dirty="0"/>
              <a:t>Application</a:t>
            </a:r>
          </a:p>
          <a:p>
            <a:endParaRPr lang="en-US" sz="1000" b="1" u="sng" dirty="0"/>
          </a:p>
          <a:p>
            <a:pPr marL="685800" lvl="1" indent="-228600">
              <a:buFont typeface="+mj-lt"/>
              <a:buAutoNum type="arabicPeriod"/>
            </a:pPr>
            <a:r>
              <a:rPr lang="en-US" sz="1000" dirty="0"/>
              <a:t>God’s people have never been and never will be fully at home in this world…”we are just a passing through.” </a:t>
            </a:r>
          </a:p>
          <a:p>
            <a:pPr marL="685800" lvl="1" indent="-228600">
              <a:buFont typeface="+mj-lt"/>
              <a:buAutoNum type="arabicPeriod"/>
            </a:pPr>
            <a:r>
              <a:rPr lang="en-US" sz="1000" dirty="0"/>
              <a:t>In the face of suffering, we should never forget that we have been chosen by God…we are His “elect” (1:1).  </a:t>
            </a:r>
          </a:p>
          <a:p>
            <a:pPr marL="685800" lvl="1" indent="-228600">
              <a:buFont typeface="+mj-lt"/>
              <a:buAutoNum type="arabicPeriod"/>
            </a:pPr>
            <a:r>
              <a:rPr lang="en-US" sz="1000" dirty="0"/>
              <a:t>Peter reminded suffering Christians that they have been sanctified; they are God’s “holy nation” (2:9).  </a:t>
            </a:r>
          </a:p>
          <a:p>
            <a:pPr marL="685800" lvl="1" indent="-228600">
              <a:buFont typeface="+mj-lt"/>
              <a:buAutoNum type="arabicPeriod"/>
            </a:pPr>
            <a:r>
              <a:rPr lang="en-US" sz="1000" dirty="0"/>
              <a:t>Whatever the world might think of us, God has set us apart; as such, we are to live holy lives.  </a:t>
            </a:r>
          </a:p>
          <a:p>
            <a:pPr marL="685800" lvl="1" indent="-228600">
              <a:buFont typeface="+mj-lt"/>
              <a:buAutoNum type="arabicPeriod"/>
            </a:pPr>
            <a:r>
              <a:rPr lang="en-US" sz="1000" dirty="0"/>
              <a:t>Suffering for Christ’s sake should be the rule in our life’s: “For unto you it is given in the behalf of Christ, not only to believe on him, but also to suffer for his sake” (Phil. 1: 29; 1 Pe. 4:12-12-14).  </a:t>
            </a:r>
          </a:p>
          <a:p>
            <a:pPr lvl="1"/>
            <a:endParaRPr lang="en-US" sz="1000" dirty="0"/>
          </a:p>
          <a:p>
            <a:r>
              <a:rPr lang="en-US" sz="1000" b="1" dirty="0"/>
              <a:t>Key thought: </a:t>
            </a:r>
            <a:r>
              <a:rPr lang="en-US" sz="1000" dirty="0"/>
              <a:t>Holy is as holy does.  Faith is to works as sanctification is to obedience.  Faith without works is dead (Ja. 2:26).  </a:t>
            </a:r>
            <a:endParaRPr lang="en-US" sz="1000" b="1" dirty="0"/>
          </a:p>
          <a:p>
            <a:endParaRPr lang="en-US" sz="1000" b="1" u="sng" dirty="0"/>
          </a:p>
          <a:p>
            <a:pPr marL="685800" lvl="1" indent="-228600">
              <a:buFont typeface="+mj-lt"/>
              <a:buAutoNum type="arabicPeriod"/>
            </a:pPr>
            <a:endParaRPr lang="en-US" sz="1000" b="1" u="sng" dirty="0"/>
          </a:p>
        </p:txBody>
      </p:sp>
      <p:sp>
        <p:nvSpPr>
          <p:cNvPr id="4" name="Slide Number Placeholder 3"/>
          <p:cNvSpPr>
            <a:spLocks noGrp="1"/>
          </p:cNvSpPr>
          <p:nvPr>
            <p:ph type="sldNum" sz="quarter" idx="10"/>
          </p:nvPr>
        </p:nvSpPr>
        <p:spPr/>
        <p:txBody>
          <a:bodyPr/>
          <a:lstStyle/>
          <a:p>
            <a:fld id="{B3B25215-F6D9-4905-B048-55294588421D}"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592138"/>
            <a:ext cx="5892800" cy="4419600"/>
          </a:xfrm>
          <a:solidFill>
            <a:srgbClr val="FFFF00"/>
          </a:solidFill>
        </p:spPr>
      </p:sp>
      <p:sp>
        <p:nvSpPr>
          <p:cNvPr id="3" name="Notes Placeholder 2"/>
          <p:cNvSpPr>
            <a:spLocks noGrp="1"/>
          </p:cNvSpPr>
          <p:nvPr>
            <p:ph type="body" idx="1"/>
          </p:nvPr>
        </p:nvSpPr>
        <p:spPr>
          <a:xfrm>
            <a:off x="120650" y="6064250"/>
            <a:ext cx="5964238" cy="3200400"/>
          </a:xfrm>
        </p:spPr>
        <p:txBody>
          <a:bodyPr/>
          <a:lstStyle/>
          <a:p>
            <a:endParaRPr lang="en-US" dirty="0"/>
          </a:p>
        </p:txBody>
      </p:sp>
      <p:sp>
        <p:nvSpPr>
          <p:cNvPr id="4" name="Slide Number Placeholder 3"/>
          <p:cNvSpPr>
            <a:spLocks noGrp="1"/>
          </p:cNvSpPr>
          <p:nvPr>
            <p:ph type="sldNum" sz="quarter" idx="10"/>
          </p:nvPr>
        </p:nvSpPr>
        <p:spPr/>
        <p:txBody>
          <a:bodyPr/>
          <a:lstStyle/>
          <a:p>
            <a:fld id="{86E33552-28B7-9F48-96EF-6F521705AA6A}" type="slidenum">
              <a:rPr lang="en-US" smtClean="0"/>
              <a:t>3</a:t>
            </a:fld>
            <a:endParaRPr lang="en-US" dirty="0"/>
          </a:p>
        </p:txBody>
      </p:sp>
    </p:spTree>
    <p:extLst>
      <p:ext uri="{BB962C8B-B14F-4D97-AF65-F5344CB8AC3E}">
        <p14:creationId xmlns:p14="http://schemas.microsoft.com/office/powerpoint/2010/main" val="20575032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4</a:t>
            </a:fld>
            <a:endParaRPr lang="en-US" dirty="0"/>
          </a:p>
        </p:txBody>
      </p:sp>
    </p:spTree>
    <p:extLst>
      <p:ext uri="{BB962C8B-B14F-4D97-AF65-F5344CB8AC3E}">
        <p14:creationId xmlns:p14="http://schemas.microsoft.com/office/powerpoint/2010/main" val="1208831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5</a:t>
            </a:fld>
            <a:endParaRPr lang="en-US" dirty="0"/>
          </a:p>
        </p:txBody>
      </p:sp>
    </p:spTree>
    <p:extLst>
      <p:ext uri="{BB962C8B-B14F-4D97-AF65-F5344CB8AC3E}">
        <p14:creationId xmlns:p14="http://schemas.microsoft.com/office/powerpoint/2010/main" val="9014765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12</a:t>
            </a:fld>
            <a:endParaRPr lang="en-US" dirty="0"/>
          </a:p>
        </p:txBody>
      </p:sp>
    </p:spTree>
    <p:extLst>
      <p:ext uri="{BB962C8B-B14F-4D97-AF65-F5344CB8AC3E}">
        <p14:creationId xmlns:p14="http://schemas.microsoft.com/office/powerpoint/2010/main" val="14888932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13</a:t>
            </a:fld>
            <a:endParaRPr lang="en-US" dirty="0"/>
          </a:p>
        </p:txBody>
      </p:sp>
    </p:spTree>
    <p:extLst>
      <p:ext uri="{BB962C8B-B14F-4D97-AF65-F5344CB8AC3E}">
        <p14:creationId xmlns:p14="http://schemas.microsoft.com/office/powerpoint/2010/main" val="28646452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tx1"/>
                </a:solidFill>
                <a:effectLst/>
                <a:latin typeface="+mn-lt"/>
                <a:ea typeface="+mn-ea"/>
                <a:cs typeface="+mn-cs"/>
              </a:rPr>
              <a:t>Satan is very real.  That said, we often minimize him, even try to make him look cute, making him look unreal.  In 2009 (April 10) the Barna Group surveyed about 2000 people who all proclaimed to be Christians. From the ones surveyed, 59% said they “strongly agreed” or “agreed somewhat” that Satan is not really a living being rather a symbol of evil.  Thus kind of doubt about Satan’s existence has made his job that much easier.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tx1"/>
              </a:solidFill>
              <a:effectLst/>
              <a:latin typeface="+mn-lt"/>
              <a:ea typeface="+mn-ea"/>
              <a:cs typeface="+mn-cs"/>
            </a:endParaRPr>
          </a:p>
          <a:p>
            <a:pPr>
              <a:lnSpc>
                <a:spcPct val="100000"/>
              </a:lnSpc>
            </a:pPr>
            <a:r>
              <a:rPr lang="en-US" sz="1100" kern="1200" dirty="0">
                <a:solidFill>
                  <a:schemeClr val="tx1"/>
                </a:solidFill>
                <a:effectLst/>
                <a:latin typeface="+mn-lt"/>
                <a:ea typeface="+mn-ea"/>
                <a:cs typeface="+mn-cs"/>
              </a:rPr>
              <a:t>Words from “A Mighty Fortress is Our God”</a:t>
            </a:r>
          </a:p>
          <a:p>
            <a:pPr>
              <a:lnSpc>
                <a:spcPct val="100000"/>
              </a:lnSpc>
            </a:pPr>
            <a:r>
              <a:rPr lang="en-US" sz="1100" kern="1200" dirty="0">
                <a:solidFill>
                  <a:schemeClr val="tx1"/>
                </a:solidFill>
                <a:effectLst/>
                <a:latin typeface="+mn-lt"/>
                <a:ea typeface="+mn-ea"/>
                <a:cs typeface="+mn-cs"/>
              </a:rPr>
              <a:t> </a:t>
            </a:r>
          </a:p>
          <a:p>
            <a:pPr>
              <a:lnSpc>
                <a:spcPct val="100000"/>
              </a:lnSpc>
            </a:pPr>
            <a:r>
              <a:rPr lang="en-US" sz="1100" kern="1200" dirty="0">
                <a:solidFill>
                  <a:schemeClr val="tx1"/>
                </a:solidFill>
                <a:effectLst/>
                <a:latin typeface="+mn-lt"/>
                <a:ea typeface="+mn-ea"/>
                <a:cs typeface="+mn-cs"/>
              </a:rPr>
              <a:t> A</a:t>
            </a:r>
            <a:r>
              <a:rPr lang="en-US" sz="1100" kern="1200" baseline="0" dirty="0">
                <a:solidFill>
                  <a:schemeClr val="tx1"/>
                </a:solidFill>
                <a:effectLst/>
                <a:latin typeface="+mn-lt"/>
                <a:ea typeface="+mn-ea"/>
                <a:cs typeface="+mn-cs"/>
              </a:rPr>
              <a:t> </a:t>
            </a:r>
            <a:r>
              <a:rPr lang="en-US" sz="1100" kern="1200" dirty="0">
                <a:solidFill>
                  <a:schemeClr val="tx1"/>
                </a:solidFill>
                <a:effectLst/>
                <a:latin typeface="+mn-lt"/>
                <a:ea typeface="+mn-ea"/>
                <a:cs typeface="+mn-cs"/>
              </a:rPr>
              <a:t>mighty fortress is our God, a bulwark never failing; Our helper He, amid the flood of mortal ills prevailing:</a:t>
            </a:r>
            <a:r>
              <a:rPr lang="en-US" sz="1100" kern="1200" baseline="0" dirty="0">
                <a:solidFill>
                  <a:schemeClr val="tx1"/>
                </a:solidFill>
                <a:effectLst/>
                <a:latin typeface="+mn-lt"/>
                <a:ea typeface="+mn-ea"/>
                <a:cs typeface="+mn-cs"/>
              </a:rPr>
              <a:t> </a:t>
            </a:r>
            <a:r>
              <a:rPr lang="en-US" sz="1100" kern="1200" dirty="0">
                <a:solidFill>
                  <a:schemeClr val="tx1"/>
                </a:solidFill>
                <a:effectLst/>
                <a:latin typeface="+mn-lt"/>
                <a:ea typeface="+mn-ea"/>
                <a:cs typeface="+mn-cs"/>
              </a:rPr>
              <a:t>For still our ancient foe doth seek to work us woe; His craft and power are great, and, armed with cruel hate,</a:t>
            </a:r>
            <a:r>
              <a:rPr lang="en-US" sz="1100" kern="1200" baseline="0" dirty="0">
                <a:solidFill>
                  <a:schemeClr val="tx1"/>
                </a:solidFill>
                <a:effectLst/>
                <a:latin typeface="+mn-lt"/>
                <a:ea typeface="+mn-ea"/>
                <a:cs typeface="+mn-cs"/>
              </a:rPr>
              <a:t> </a:t>
            </a:r>
            <a:r>
              <a:rPr lang="en-US" sz="1100" kern="1200" dirty="0">
                <a:solidFill>
                  <a:schemeClr val="tx1"/>
                </a:solidFill>
                <a:effectLst/>
                <a:latin typeface="+mn-lt"/>
                <a:ea typeface="+mn-ea"/>
                <a:cs typeface="+mn-cs"/>
              </a:rPr>
              <a:t>On earth, is not his equal.  Did we in our own strength confide, our striving would be losing: Were not the</a:t>
            </a:r>
            <a:r>
              <a:rPr lang="en-US" sz="1100" kern="1200" baseline="0" dirty="0">
                <a:solidFill>
                  <a:schemeClr val="tx1"/>
                </a:solidFill>
                <a:effectLst/>
                <a:latin typeface="+mn-lt"/>
                <a:ea typeface="+mn-ea"/>
                <a:cs typeface="+mn-cs"/>
              </a:rPr>
              <a:t> </a:t>
            </a:r>
            <a:r>
              <a:rPr lang="en-US" sz="1100" kern="1200" dirty="0">
                <a:solidFill>
                  <a:schemeClr val="tx1"/>
                </a:solidFill>
                <a:effectLst/>
                <a:latin typeface="+mn-lt"/>
                <a:ea typeface="+mn-ea"/>
                <a:cs typeface="+mn-cs"/>
              </a:rPr>
              <a:t>right man on our side, the Man of God’s own choosing: Dost ask who that may be? Christ Jesus, it is He; Lord Sabaoth.  His name, from age to age the same, And He must win the battle.  And through this world,</a:t>
            </a:r>
            <a:r>
              <a:rPr lang="en-US" sz="1100" kern="1200" baseline="0" dirty="0">
                <a:solidFill>
                  <a:schemeClr val="tx1"/>
                </a:solidFill>
                <a:effectLst/>
                <a:latin typeface="+mn-lt"/>
                <a:ea typeface="+mn-ea"/>
                <a:cs typeface="+mn-cs"/>
              </a:rPr>
              <a:t> </a:t>
            </a:r>
            <a:r>
              <a:rPr lang="en-US" sz="1100" kern="1200" dirty="0">
                <a:solidFill>
                  <a:schemeClr val="tx1"/>
                </a:solidFill>
                <a:effectLst/>
                <a:latin typeface="+mn-lt"/>
                <a:ea typeface="+mn-ea"/>
                <a:cs typeface="+mn-cs"/>
              </a:rPr>
              <a:t>with devils filled, should threaten to undo us, We will not fear, for God hath willed His truth to triumph through us: The Prince of</a:t>
            </a:r>
            <a:r>
              <a:rPr lang="en-US" sz="1100" kern="1200" baseline="0" dirty="0">
                <a:solidFill>
                  <a:schemeClr val="tx1"/>
                </a:solidFill>
                <a:effectLst/>
                <a:latin typeface="+mn-lt"/>
                <a:ea typeface="+mn-ea"/>
                <a:cs typeface="+mn-cs"/>
              </a:rPr>
              <a:t> </a:t>
            </a:r>
            <a:r>
              <a:rPr lang="en-US" sz="1100" kern="1200" dirty="0">
                <a:solidFill>
                  <a:schemeClr val="tx1"/>
                </a:solidFill>
                <a:effectLst/>
                <a:latin typeface="+mn-lt"/>
                <a:ea typeface="+mn-ea"/>
                <a:cs typeface="+mn-cs"/>
              </a:rPr>
              <a:t>Darkness grim, we tremble not for him; His rage we can endure, for lo, his doom is sure, One little word shall fail him.”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tx1"/>
              </a:solidFill>
              <a:effectLst/>
              <a:latin typeface="+mn-lt"/>
              <a:ea typeface="+mn-ea"/>
              <a:cs typeface="+mn-cs"/>
            </a:endParaRPr>
          </a:p>
          <a:p>
            <a:pPr>
              <a:lnSpc>
                <a:spcPct val="100000"/>
              </a:lnSpc>
            </a:pPr>
            <a:endParaRPr lang="en-US" sz="1100" dirty="0"/>
          </a:p>
        </p:txBody>
      </p:sp>
      <p:sp>
        <p:nvSpPr>
          <p:cNvPr id="4" name="Slide Number Placeholder 3"/>
          <p:cNvSpPr>
            <a:spLocks noGrp="1"/>
          </p:cNvSpPr>
          <p:nvPr>
            <p:ph type="sldNum" sz="quarter" idx="10"/>
          </p:nvPr>
        </p:nvSpPr>
        <p:spPr/>
        <p:txBody>
          <a:bodyPr/>
          <a:lstStyle/>
          <a:p>
            <a:fld id="{66F4D53F-1E7D-914E-B33F-1C0986F8A257}" type="slidenum">
              <a:rPr lang="en-US" smtClean="0"/>
              <a:t>19</a:t>
            </a:fld>
            <a:endParaRPr lang="en-US" dirty="0"/>
          </a:p>
        </p:txBody>
      </p:sp>
    </p:spTree>
    <p:extLst>
      <p:ext uri="{BB962C8B-B14F-4D97-AF65-F5344CB8AC3E}">
        <p14:creationId xmlns:p14="http://schemas.microsoft.com/office/powerpoint/2010/main" val="959286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Advice of Peter worth heeding: Be sober-minded, watchful, resistant, firm in your faith, Lean on your</a:t>
            </a:r>
            <a:r>
              <a:rPr lang="en-US" baseline="0" dirty="0"/>
              <a:t> brother, and trust God.  </a:t>
            </a:r>
            <a:r>
              <a:rPr lang="en-US" dirty="0"/>
              <a:t>, </a:t>
            </a:r>
          </a:p>
        </p:txBody>
      </p:sp>
      <p:sp>
        <p:nvSpPr>
          <p:cNvPr id="4" name="Slide Number Placeholder 3"/>
          <p:cNvSpPr>
            <a:spLocks noGrp="1"/>
          </p:cNvSpPr>
          <p:nvPr>
            <p:ph type="sldNum" sz="quarter" idx="10"/>
          </p:nvPr>
        </p:nvSpPr>
        <p:spPr/>
        <p:txBody>
          <a:bodyPr/>
          <a:lstStyle/>
          <a:p>
            <a:fld id="{66F4D53F-1E7D-914E-B33F-1C0986F8A257}" type="slidenum">
              <a:rPr lang="en-US" smtClean="0"/>
              <a:t>20</a:t>
            </a:fld>
            <a:endParaRPr lang="en-US" dirty="0"/>
          </a:p>
        </p:txBody>
      </p:sp>
    </p:spTree>
    <p:extLst>
      <p:ext uri="{BB962C8B-B14F-4D97-AF65-F5344CB8AC3E}">
        <p14:creationId xmlns:p14="http://schemas.microsoft.com/office/powerpoint/2010/main" val="431004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fld id="{B68DC431-1583-4702-B81A-832D335C0186}" type="datetimeFigureOut">
              <a:rPr lang="en-US" smtClean="0"/>
              <a:pPr/>
              <a:t>12/26/22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12/26/22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Vertical Title 1"/>
          <p:cNvSpPr>
            <a:spLocks noGrp="1"/>
          </p:cNvSpPr>
          <p:nvPr>
            <p:ph type="title" orient="vert"/>
          </p:nvPr>
        </p:nvSpPr>
        <p:spPr>
          <a:xfrm>
            <a:off x="6781800" y="274640"/>
            <a:ext cx="1905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12/26/22</a:t>
            </a:fld>
            <a:endParaRPr lang="en-US" dirty="0"/>
          </a:p>
        </p:txBody>
      </p:sp>
      <p:sp>
        <p:nvSpPr>
          <p:cNvPr id="5" name="Footer Placeholder 4"/>
          <p:cNvSpPr>
            <a:spLocks noGrp="1"/>
          </p:cNvSpPr>
          <p:nvPr>
            <p:ph type="ftr" sz="quarter" idx="11"/>
          </p:nvPr>
        </p:nvSpPr>
        <p:spPr>
          <a:xfrm>
            <a:off x="2640597" y="6377459"/>
            <a:ext cx="3836404" cy="365125"/>
          </a:xfrm>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12/26/22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B68DC431-1583-4702-B81A-832D335C0186}" type="datetimeFigureOut">
              <a:rPr lang="en-US" smtClean="0"/>
              <a:pPr/>
              <a:t>12/26/22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68DC431-1583-4702-B81A-832D335C0186}" type="datetimeFigureOut">
              <a:rPr lang="en-US" smtClean="0"/>
              <a:pPr/>
              <a:t>12/26/22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B68DC431-1583-4702-B81A-832D335C0186}" type="datetimeFigureOut">
              <a:rPr lang="en-US" smtClean="0"/>
              <a:pPr/>
              <a:t>12/26/22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B68DC431-1583-4702-B81A-832D335C0186}" type="datetimeFigureOut">
              <a:rPr lang="en-US" smtClean="0"/>
              <a:pPr/>
              <a:t>12/26/22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8DC431-1583-4702-B81A-832D335C0186}" type="datetimeFigureOut">
              <a:rPr lang="en-US" smtClean="0"/>
              <a:pPr/>
              <a:t>12/26/22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B68DC431-1583-4702-B81A-832D335C0186}" type="datetimeFigureOut">
              <a:rPr lang="en-US" smtClean="0"/>
              <a:pPr/>
              <a:t>12/26/22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F2CC1A4-3628-4009-A3B0-E0FB77C012B6}" type="slidenum">
              <a:rPr lang="en-US" smtClean="0"/>
              <a:pPr/>
              <a:t>‹#›</a:t>
            </a:fld>
            <a:endParaRPr lang="en-US" dirty="0"/>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dirty="0"/>
              <a:t>Click icon to add picture</a:t>
            </a:r>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B68DC431-1583-4702-B81A-832D335C0186}" type="datetimeFigureOut">
              <a:rPr lang="en-US" smtClean="0"/>
              <a:pPr/>
              <a:t>12/26/22</a:t>
            </a:fld>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dirty="0"/>
          </a:p>
        </p:txBody>
      </p:sp>
      <p:sp>
        <p:nvSpPr>
          <p:cNvPr id="7" name="Slide Number Placeholder 6"/>
          <p:cNvSpPr>
            <a:spLocks noGrp="1"/>
          </p:cNvSpPr>
          <p:nvPr>
            <p:ph type="sldNum" sz="quarter" idx="12"/>
          </p:nvPr>
        </p:nvSpPr>
        <p:spPr>
          <a:xfrm>
            <a:off x="8339328" y="1170432"/>
            <a:ext cx="733864" cy="201168"/>
          </a:xfrm>
        </p:spPr>
        <p:txBody>
          <a:bodyPr/>
          <a:lstStyle/>
          <a:p>
            <a:fld id="{3F2CC1A4-3628-4009-A3B0-E0FB77C012B6}"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B68DC431-1583-4702-B81A-832D335C0186}" type="datetimeFigureOut">
              <a:rPr lang="en-US" smtClean="0"/>
              <a:pPr/>
              <a:t>12/26/22</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3F2CC1A4-3628-4009-A3B0-E0FB77C012B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Symphony of the Scriptures</a:t>
            </a:r>
          </a:p>
        </p:txBody>
      </p:sp>
      <p:sp>
        <p:nvSpPr>
          <p:cNvPr id="3" name="Subtitle 2"/>
          <p:cNvSpPr>
            <a:spLocks noGrp="1"/>
          </p:cNvSpPr>
          <p:nvPr>
            <p:ph type="subTitle" idx="1"/>
          </p:nvPr>
        </p:nvSpPr>
        <p:spPr/>
        <p:txBody>
          <a:bodyPr>
            <a:normAutofit/>
          </a:bodyPr>
          <a:lstStyle/>
          <a:p>
            <a:r>
              <a:rPr lang="en-US" sz="3200" dirty="0"/>
              <a:t>1 Peter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B95303-4CF0-2D45-825D-3180FE663BB0}"/>
              </a:ext>
            </a:extLst>
          </p:cNvPr>
          <p:cNvSpPr>
            <a:spLocks noGrp="1"/>
          </p:cNvSpPr>
          <p:nvPr>
            <p:ph type="title"/>
          </p:nvPr>
        </p:nvSpPr>
        <p:spPr/>
        <p:txBody>
          <a:bodyPr>
            <a:normAutofit/>
          </a:bodyPr>
          <a:lstStyle/>
          <a:p>
            <a:r>
              <a:rPr lang="en-US" sz="3200" dirty="0"/>
              <a:t>Introduction</a:t>
            </a:r>
          </a:p>
        </p:txBody>
      </p:sp>
      <p:sp>
        <p:nvSpPr>
          <p:cNvPr id="3" name="Content Placeholder 2">
            <a:extLst>
              <a:ext uri="{FF2B5EF4-FFF2-40B4-BE49-F238E27FC236}">
                <a16:creationId xmlns:a16="http://schemas.microsoft.com/office/drawing/2014/main" id="{13B02B2F-790B-4740-9C29-F613726B9B8F}"/>
              </a:ext>
            </a:extLst>
          </p:cNvPr>
          <p:cNvSpPr>
            <a:spLocks noGrp="1"/>
          </p:cNvSpPr>
          <p:nvPr>
            <p:ph idx="1"/>
          </p:nvPr>
        </p:nvSpPr>
        <p:spPr>
          <a:xfrm>
            <a:off x="76200" y="1524000"/>
            <a:ext cx="8839200" cy="5334000"/>
          </a:xfrm>
        </p:spPr>
        <p:txBody>
          <a:bodyPr>
            <a:normAutofit/>
          </a:bodyPr>
          <a:lstStyle/>
          <a:p>
            <a:pPr marL="118872" indent="0">
              <a:buNone/>
            </a:pPr>
            <a:r>
              <a:rPr lang="en-US" sz="2000" dirty="0"/>
              <a:t>The historical record of Acts does not mention the apostle Peter after the Jerusalem conference (Acts 15). But it appears that his ministry proceeded the same time period as the missionary efforts of the apostle Paul. It is also evident that their paths must have crossed, and that they were acquainted with each other’s work. They even labored together with some of the same brethren---Silas (Silvanus), and Mark (John Mark).  Therefore it comes as no surprise that, in the two letters written by Peter, he uses Silas as his scribe (1 Pe. 5:12), refers to Mark as “my son” (1 Pe. 5:13), and mentions Paul’s letters in in a way that indicated his familiarity with their contents (2 Pe. 3:16).</a:t>
            </a:r>
          </a:p>
          <a:p>
            <a:pPr marL="118872" indent="0">
              <a:buNone/>
            </a:pPr>
            <a:endParaRPr lang="en-US" sz="2000" dirty="0"/>
          </a:p>
          <a:p>
            <a:pPr marL="118872" indent="0">
              <a:buNone/>
            </a:pPr>
            <a:r>
              <a:rPr lang="en-US" sz="2000" dirty="0"/>
              <a:t>Without a doubt thus is a time of hostility, if not actual physical persecution, against all Christians. Therefore the subject of Peter’s first letter is suffering, and the thrust of the letter is an exhortation to steadfastness.  Peter begins by recounting for his readers the blessings which they have in their redemption, and then encourages them n the fact that in Christ they are God’s special people.  But Peter also reminds them that, as God’s redeemed ones, they have a responsibility to glorify God n their lives.” --- </a:t>
            </a:r>
            <a:r>
              <a:rPr lang="en-US" sz="1700" dirty="0"/>
              <a:t>F. LaGard Smith, Narrated Bible, page 1631.  </a:t>
            </a:r>
          </a:p>
        </p:txBody>
      </p:sp>
    </p:spTree>
    <p:extLst>
      <p:ext uri="{BB962C8B-B14F-4D97-AF65-F5344CB8AC3E}">
        <p14:creationId xmlns:p14="http://schemas.microsoft.com/office/powerpoint/2010/main" val="18165924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FE932-734E-AF49-8AB8-EEA7000A74E9}"/>
              </a:ext>
            </a:extLst>
          </p:cNvPr>
          <p:cNvSpPr>
            <a:spLocks noGrp="1"/>
          </p:cNvSpPr>
          <p:nvPr>
            <p:ph type="title"/>
          </p:nvPr>
        </p:nvSpPr>
        <p:spPr/>
        <p:txBody>
          <a:bodyPr>
            <a:normAutofit/>
          </a:bodyPr>
          <a:lstStyle/>
          <a:p>
            <a:r>
              <a:rPr lang="en-US" sz="3200" dirty="0"/>
              <a:t>Who wrote the book? </a:t>
            </a:r>
          </a:p>
        </p:txBody>
      </p:sp>
      <p:sp>
        <p:nvSpPr>
          <p:cNvPr id="3" name="Content Placeholder 2">
            <a:extLst>
              <a:ext uri="{FF2B5EF4-FFF2-40B4-BE49-F238E27FC236}">
                <a16:creationId xmlns:a16="http://schemas.microsoft.com/office/drawing/2014/main" id="{E0FC90DB-A8D6-5947-8D88-54164E8FAB06}"/>
              </a:ext>
            </a:extLst>
          </p:cNvPr>
          <p:cNvSpPr>
            <a:spLocks noGrp="1"/>
          </p:cNvSpPr>
          <p:nvPr>
            <p:ph idx="1"/>
          </p:nvPr>
        </p:nvSpPr>
        <p:spPr>
          <a:xfrm>
            <a:off x="152400" y="1600200"/>
            <a:ext cx="8839200" cy="5102351"/>
          </a:xfrm>
        </p:spPr>
        <p:txBody>
          <a:bodyPr>
            <a:normAutofit fontScale="92500" lnSpcReduction="10000"/>
          </a:bodyPr>
          <a:lstStyle/>
          <a:p>
            <a:pPr marL="118872" indent="0">
              <a:buNone/>
            </a:pPr>
            <a:r>
              <a:rPr lang="en-US" sz="2400" dirty="0"/>
              <a:t>The first word of this epistle, Peter, identifies the author, who called himself “an apostle of Jesus Christ” (1 Peter 1:1).  He wrote this letter to a group of Christians scattered throughout the northern areas of Asia Minor. Peter is well known for his impetuous nature as well as his steadfast love for the Lord, always listed first among the Apostles ,and was one of the three of the “inner circle” that included also James and John.  </a:t>
            </a:r>
          </a:p>
          <a:p>
            <a:pPr marL="118872" indent="0">
              <a:buNone/>
            </a:pPr>
            <a:endParaRPr lang="en-US" sz="2400" dirty="0"/>
          </a:p>
          <a:p>
            <a:pPr marL="118872" indent="0">
              <a:buNone/>
            </a:pPr>
            <a:r>
              <a:rPr lang="en-US" sz="2400" dirty="0"/>
              <a:t>Peter wrote to a group of people that probably included  Jews and Gentiles.  The apostle addressed the letter’s recipients, depending on the translation,  as aliens, sojourners, strangers, or pilgrims (1:1), indicating that Peter was speaking to Christians (the elect) who had been called out of darkness from their former state of ignorance (see 1:14; 2:9-10; 4:3-5).  They were “sojourners of the dispersion” who had fled to Asia Minor to avoid the apparent persecution of Nero.  They were Christians who had dispersed due to Roman oppression.  The references to the various cities validates that these were cities in northern Asia Minor where they dwelled.  </a:t>
            </a:r>
          </a:p>
        </p:txBody>
      </p:sp>
      <p:sp>
        <p:nvSpPr>
          <p:cNvPr id="4" name="Date Placeholder 3">
            <a:extLst>
              <a:ext uri="{FF2B5EF4-FFF2-40B4-BE49-F238E27FC236}">
                <a16:creationId xmlns:a16="http://schemas.microsoft.com/office/drawing/2014/main" id="{EB780146-3A42-8B42-88E0-30AEE7379292}"/>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7C7154B3-6C66-8E44-9506-9BFD78B1DD0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FBC73AB-1CE7-3D47-9751-188B59F08C55}"/>
              </a:ext>
            </a:extLst>
          </p:cNvPr>
          <p:cNvSpPr>
            <a:spLocks noGrp="1"/>
          </p:cNvSpPr>
          <p:nvPr>
            <p:ph type="sldNum" sz="quarter" idx="12"/>
          </p:nvPr>
        </p:nvSpPr>
        <p:spPr/>
        <p:txBody>
          <a:bodyPr/>
          <a:lstStyle/>
          <a:p>
            <a:fld id="{3F2CC1A4-3628-4009-A3B0-E0FB77C012B6}" type="slidenum">
              <a:rPr lang="en-US" smtClean="0"/>
              <a:pPr/>
              <a:t>11</a:t>
            </a:fld>
            <a:endParaRPr lang="en-US" dirty="0"/>
          </a:p>
        </p:txBody>
      </p:sp>
    </p:spTree>
    <p:extLst>
      <p:ext uri="{BB962C8B-B14F-4D97-AF65-F5344CB8AC3E}">
        <p14:creationId xmlns:p14="http://schemas.microsoft.com/office/powerpoint/2010/main" val="1161052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FE932-734E-AF49-8AB8-EEA7000A74E9}"/>
              </a:ext>
            </a:extLst>
          </p:cNvPr>
          <p:cNvSpPr>
            <a:spLocks noGrp="1"/>
          </p:cNvSpPr>
          <p:nvPr>
            <p:ph type="title"/>
          </p:nvPr>
        </p:nvSpPr>
        <p:spPr/>
        <p:txBody>
          <a:bodyPr>
            <a:normAutofit/>
          </a:bodyPr>
          <a:lstStyle/>
          <a:p>
            <a:r>
              <a:rPr lang="en-US" sz="3200" dirty="0"/>
              <a:t>Where are we?</a:t>
            </a:r>
          </a:p>
        </p:txBody>
      </p:sp>
      <p:sp>
        <p:nvSpPr>
          <p:cNvPr id="3" name="Content Placeholder 2">
            <a:extLst>
              <a:ext uri="{FF2B5EF4-FFF2-40B4-BE49-F238E27FC236}">
                <a16:creationId xmlns:a16="http://schemas.microsoft.com/office/drawing/2014/main" id="{E0FC90DB-A8D6-5947-8D88-54164E8FAB06}"/>
              </a:ext>
            </a:extLst>
          </p:cNvPr>
          <p:cNvSpPr>
            <a:spLocks noGrp="1"/>
          </p:cNvSpPr>
          <p:nvPr>
            <p:ph idx="1"/>
          </p:nvPr>
        </p:nvSpPr>
        <p:spPr>
          <a:xfrm>
            <a:off x="228600" y="1600200"/>
            <a:ext cx="8686800" cy="4800601"/>
          </a:xfrm>
        </p:spPr>
        <p:txBody>
          <a:bodyPr>
            <a:normAutofit/>
          </a:bodyPr>
          <a:lstStyle/>
          <a:p>
            <a:pPr marL="118872" indent="0">
              <a:buNone/>
            </a:pPr>
            <a:r>
              <a:rPr lang="en-US" sz="2200" dirty="0"/>
              <a:t>In this letter, Peter spoke much about persecution, which anticipated the persecution he and other Christians would endure in the final years of Nero’s reign.  At the time he wrote, Peter had not yet been arrested, an event that would lead to his martyrdom around AD 66–68.  First Peter 5:13 indicates that Peter sent greetings from the local church—calling it “Babylon”—but it’s most likely that the apostle was writing in a common metaphor there.  He used the name of the ancient Mesopotamian city as a stand-in for Rome, the modern city that, like Babylon, gave itself over to idol worship and false gods.  Based on the numerous references to suffering and persecution in this letter (suffering is mentioned sixteen times in the epistle) , Peter likely wrote the epistle in AD 64-65, just as the persecution of Christians under Nero was ramping up.</a:t>
            </a:r>
          </a:p>
        </p:txBody>
      </p:sp>
      <p:sp>
        <p:nvSpPr>
          <p:cNvPr id="4" name="Date Placeholder 3">
            <a:extLst>
              <a:ext uri="{FF2B5EF4-FFF2-40B4-BE49-F238E27FC236}">
                <a16:creationId xmlns:a16="http://schemas.microsoft.com/office/drawing/2014/main" id="{00C037FC-C7B9-3E4F-A7FE-32F31D86F7A4}"/>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1127BA47-67D0-1241-B567-2FAE00012CF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723E673-0BB2-AA41-9DDC-47BF282EDC02}"/>
              </a:ext>
            </a:extLst>
          </p:cNvPr>
          <p:cNvSpPr>
            <a:spLocks noGrp="1"/>
          </p:cNvSpPr>
          <p:nvPr>
            <p:ph type="sldNum" sz="quarter" idx="12"/>
          </p:nvPr>
        </p:nvSpPr>
        <p:spPr/>
        <p:txBody>
          <a:bodyPr/>
          <a:lstStyle/>
          <a:p>
            <a:fld id="{3F2CC1A4-3628-4009-A3B0-E0FB77C012B6}" type="slidenum">
              <a:rPr lang="en-US" smtClean="0"/>
              <a:pPr/>
              <a:t>12</a:t>
            </a:fld>
            <a:endParaRPr lang="en-US" dirty="0"/>
          </a:p>
        </p:txBody>
      </p:sp>
    </p:spTree>
    <p:extLst>
      <p:ext uri="{BB962C8B-B14F-4D97-AF65-F5344CB8AC3E}">
        <p14:creationId xmlns:p14="http://schemas.microsoft.com/office/powerpoint/2010/main" val="3759044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AE9F9E-0332-884D-9246-C13612C34509}"/>
              </a:ext>
            </a:extLst>
          </p:cNvPr>
          <p:cNvSpPr>
            <a:spLocks noGrp="1"/>
          </p:cNvSpPr>
          <p:nvPr>
            <p:ph type="title"/>
          </p:nvPr>
        </p:nvSpPr>
        <p:spPr/>
        <p:txBody>
          <a:bodyPr>
            <a:normAutofit/>
          </a:bodyPr>
          <a:lstStyle/>
          <a:p>
            <a:r>
              <a:rPr lang="en-US" sz="3200" dirty="0"/>
              <a:t>To whom was it written? </a:t>
            </a:r>
          </a:p>
        </p:txBody>
      </p:sp>
      <p:sp>
        <p:nvSpPr>
          <p:cNvPr id="3" name="Content Placeholder 2">
            <a:extLst>
              <a:ext uri="{FF2B5EF4-FFF2-40B4-BE49-F238E27FC236}">
                <a16:creationId xmlns:a16="http://schemas.microsoft.com/office/drawing/2014/main" id="{D4785F05-991A-9448-A5D7-9911F0541DA8}"/>
              </a:ext>
            </a:extLst>
          </p:cNvPr>
          <p:cNvSpPr>
            <a:spLocks noGrp="1"/>
          </p:cNvSpPr>
          <p:nvPr>
            <p:ph idx="1"/>
          </p:nvPr>
        </p:nvSpPr>
        <p:spPr>
          <a:xfrm>
            <a:off x="102870" y="1570619"/>
            <a:ext cx="8938260" cy="5180700"/>
          </a:xfrm>
        </p:spPr>
        <p:txBody>
          <a:bodyPr>
            <a:normAutofit/>
          </a:bodyPr>
          <a:lstStyle/>
          <a:p>
            <a:pPr marL="118872" indent="0">
              <a:buNone/>
            </a:pPr>
            <a:r>
              <a:rPr lang="en-US" sz="2200" dirty="0"/>
              <a:t>First it is apparent that the chief value of 1 Peter is that it shows Christians how to live a redeemed life in the midst of a world contrary to and hostile to them.  Peter focuses on the importance of believers bearing up under unjust suffering yet continuing to live well (1 Peter 2:20).  Specifically, Peter addresses the suffering they endured because of their Christianity: “However, if you suffer as a Christian, do not be ashamed, but praise God that you bear that name“ (1 Pe. 4:16).   In this way, 1 Peter might be called the Job of the New Testament, providing encouragement for the true believer to continue on in the way that Jesus has laid out for all His followers.  The endurance Peter called these believers to is similar to Job’s, a man who suffered despite his righteousness.  Peter maintained that this was the kind of true perseverance that God expects from His people.  “But even if you should suffer for what is right, you are blessed” (1 Pe. 3:14a).  The readers of this epistle were oppressed and abused simply because they were children of God.    </a:t>
            </a:r>
          </a:p>
          <a:p>
            <a:pPr marL="576072" indent="-457200">
              <a:buFont typeface="+mj-lt"/>
              <a:buAutoNum type="arabicPeriod"/>
            </a:pPr>
            <a:endParaRPr lang="en-US" sz="2200" dirty="0"/>
          </a:p>
          <a:p>
            <a:pPr marL="576072" indent="-457200">
              <a:buFont typeface="+mj-lt"/>
              <a:buAutoNum type="arabicPeriod"/>
            </a:pPr>
            <a:endParaRPr lang="en-US" sz="2200" dirty="0"/>
          </a:p>
          <a:p>
            <a:pPr marL="576072" indent="-457200">
              <a:buFont typeface="+mj-lt"/>
              <a:buAutoNum type="arabicPeriod"/>
            </a:pPr>
            <a:endParaRPr lang="en-US" sz="2000" dirty="0"/>
          </a:p>
        </p:txBody>
      </p:sp>
      <p:sp>
        <p:nvSpPr>
          <p:cNvPr id="4" name="Date Placeholder 3">
            <a:extLst>
              <a:ext uri="{FF2B5EF4-FFF2-40B4-BE49-F238E27FC236}">
                <a16:creationId xmlns:a16="http://schemas.microsoft.com/office/drawing/2014/main" id="{9B5404F6-3690-1E49-B5FD-6BF26DB5B627}"/>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2A45EBCC-A0A1-814C-A24D-AD4A6491D70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41B672D-2935-C349-8A6D-E34DFCE4C953}"/>
              </a:ext>
            </a:extLst>
          </p:cNvPr>
          <p:cNvSpPr>
            <a:spLocks noGrp="1"/>
          </p:cNvSpPr>
          <p:nvPr>
            <p:ph type="sldNum" sz="quarter" idx="12"/>
          </p:nvPr>
        </p:nvSpPr>
        <p:spPr/>
        <p:txBody>
          <a:bodyPr/>
          <a:lstStyle/>
          <a:p>
            <a:fld id="{3F2CC1A4-3628-4009-A3B0-E0FB77C012B6}" type="slidenum">
              <a:rPr lang="en-US" smtClean="0"/>
              <a:pPr/>
              <a:t>13</a:t>
            </a:fld>
            <a:endParaRPr lang="en-US" dirty="0"/>
          </a:p>
        </p:txBody>
      </p:sp>
    </p:spTree>
    <p:extLst>
      <p:ext uri="{BB962C8B-B14F-4D97-AF65-F5344CB8AC3E}">
        <p14:creationId xmlns:p14="http://schemas.microsoft.com/office/powerpoint/2010/main" val="27180880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FE932-734E-AF49-8AB8-EEA7000A74E9}"/>
              </a:ext>
            </a:extLst>
          </p:cNvPr>
          <p:cNvSpPr>
            <a:spLocks noGrp="1"/>
          </p:cNvSpPr>
          <p:nvPr>
            <p:ph type="title"/>
          </p:nvPr>
        </p:nvSpPr>
        <p:spPr/>
        <p:txBody>
          <a:bodyPr>
            <a:normAutofit/>
          </a:bodyPr>
          <a:lstStyle/>
          <a:p>
            <a:r>
              <a:rPr lang="en-US" sz="3200" dirty="0"/>
              <a:t>Why is 1 Peter so important?</a:t>
            </a:r>
          </a:p>
        </p:txBody>
      </p:sp>
      <p:sp>
        <p:nvSpPr>
          <p:cNvPr id="3" name="Content Placeholder 2">
            <a:extLst>
              <a:ext uri="{FF2B5EF4-FFF2-40B4-BE49-F238E27FC236}">
                <a16:creationId xmlns:a16="http://schemas.microsoft.com/office/drawing/2014/main" id="{E0FC90DB-A8D6-5947-8D88-54164E8FAB06}"/>
              </a:ext>
            </a:extLst>
          </p:cNvPr>
          <p:cNvSpPr>
            <a:spLocks noGrp="1"/>
          </p:cNvSpPr>
          <p:nvPr>
            <p:ph idx="1"/>
          </p:nvPr>
        </p:nvSpPr>
        <p:spPr>
          <a:xfrm>
            <a:off x="152400" y="1676400"/>
            <a:ext cx="8763000" cy="4724401"/>
          </a:xfrm>
        </p:spPr>
        <p:txBody>
          <a:bodyPr>
            <a:normAutofit/>
          </a:bodyPr>
          <a:lstStyle/>
          <a:p>
            <a:pPr marL="118872" indent="0">
              <a:buNone/>
            </a:pPr>
            <a:r>
              <a:rPr lang="en-US" sz="2400" dirty="0"/>
              <a:t>First Peter focuses on the importance of believers bearing up under unjust suffering yet continuing to live well (1 Peter 2:20).  In this way, 1 Peter might be called the Job of the New Testament, providing encouragement for the true believer to continue on in the way that Jesus has laid out for all His followers. The endurance Peter called these believers to is similar to Job’s, a man who suffered despite his righteousness.  Peter maintained that this was the kind of true perseverance that God expects from His people.</a:t>
            </a:r>
          </a:p>
          <a:p>
            <a:pPr marL="118872" indent="0">
              <a:buNone/>
            </a:pPr>
            <a:endParaRPr lang="en-US" sz="2400" dirty="0"/>
          </a:p>
          <a:p>
            <a:pPr marL="118872" indent="0">
              <a:buNone/>
            </a:pPr>
            <a:endParaRPr lang="en-US" sz="2400" dirty="0"/>
          </a:p>
        </p:txBody>
      </p:sp>
      <p:sp>
        <p:nvSpPr>
          <p:cNvPr id="4" name="Date Placeholder 3">
            <a:extLst>
              <a:ext uri="{FF2B5EF4-FFF2-40B4-BE49-F238E27FC236}">
                <a16:creationId xmlns:a16="http://schemas.microsoft.com/office/drawing/2014/main" id="{90EB04A3-D713-704C-A735-1040D4DDED4A}"/>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772AC2DD-D353-3343-917A-3F13F4D1428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8617BE0-6BF7-864F-AB5C-9860323D3457}"/>
              </a:ext>
            </a:extLst>
          </p:cNvPr>
          <p:cNvSpPr>
            <a:spLocks noGrp="1"/>
          </p:cNvSpPr>
          <p:nvPr>
            <p:ph type="sldNum" sz="quarter" idx="12"/>
          </p:nvPr>
        </p:nvSpPr>
        <p:spPr/>
        <p:txBody>
          <a:bodyPr/>
          <a:lstStyle/>
          <a:p>
            <a:fld id="{3F2CC1A4-3628-4009-A3B0-E0FB77C012B6}" type="slidenum">
              <a:rPr lang="en-US" smtClean="0"/>
              <a:pPr/>
              <a:t>14</a:t>
            </a:fld>
            <a:endParaRPr lang="en-US" dirty="0"/>
          </a:p>
        </p:txBody>
      </p:sp>
    </p:spTree>
    <p:extLst>
      <p:ext uri="{BB962C8B-B14F-4D97-AF65-F5344CB8AC3E}">
        <p14:creationId xmlns:p14="http://schemas.microsoft.com/office/powerpoint/2010/main" val="1803358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FE932-734E-AF49-8AB8-EEA7000A74E9}"/>
              </a:ext>
            </a:extLst>
          </p:cNvPr>
          <p:cNvSpPr>
            <a:spLocks noGrp="1"/>
          </p:cNvSpPr>
          <p:nvPr>
            <p:ph type="title"/>
          </p:nvPr>
        </p:nvSpPr>
        <p:spPr/>
        <p:txBody>
          <a:bodyPr>
            <a:normAutofit/>
          </a:bodyPr>
          <a:lstStyle/>
          <a:p>
            <a:r>
              <a:rPr lang="en-US" sz="3200" dirty="0"/>
              <a:t>What’s the point?</a:t>
            </a:r>
          </a:p>
        </p:txBody>
      </p:sp>
      <p:sp>
        <p:nvSpPr>
          <p:cNvPr id="3" name="Content Placeholder 2">
            <a:extLst>
              <a:ext uri="{FF2B5EF4-FFF2-40B4-BE49-F238E27FC236}">
                <a16:creationId xmlns:a16="http://schemas.microsoft.com/office/drawing/2014/main" id="{E0FC90DB-A8D6-5947-8D88-54164E8FAB06}"/>
              </a:ext>
            </a:extLst>
          </p:cNvPr>
          <p:cNvSpPr>
            <a:spLocks noGrp="1"/>
          </p:cNvSpPr>
          <p:nvPr>
            <p:ph idx="1"/>
          </p:nvPr>
        </p:nvSpPr>
        <p:spPr>
          <a:xfrm>
            <a:off x="76200" y="1524000"/>
            <a:ext cx="9067800" cy="5449824"/>
          </a:xfrm>
        </p:spPr>
        <p:txBody>
          <a:bodyPr>
            <a:normAutofit/>
          </a:bodyPr>
          <a:lstStyle/>
          <a:p>
            <a:pPr marL="118872" indent="0">
              <a:buNone/>
            </a:pPr>
            <a:r>
              <a:rPr lang="en-US" sz="2200" dirty="0"/>
              <a:t>The background of the epistle is that of suffering.  Living in close proximity to Jesus Christ for more than three years had provided the apostle Peter the best possible example of what it looked like to live in holiness amid a hostile world.  More than any other man who walked the earth, Jesus modeled that lifestyle.  Peter therefore pointed his readers in the best possible direction, to Jesus Himself.  The apostle called Christians to “sanctify Christ as Lord” in their hearts, that believers might live and act as Jesus desires during their short time here on earth (1 Peter 3:14–18).  This would include submission to authority—even unjust authority—in the government, in the home, and in the workplace.  Jesus becomes the focal point for ordering one’s life in the midst of trials and tribulations.  By rooting their perseverance in the person and work of Christ, believers can always cling to hope in the midst of suffering or abuse.  </a:t>
            </a:r>
          </a:p>
        </p:txBody>
      </p:sp>
      <p:sp>
        <p:nvSpPr>
          <p:cNvPr id="4" name="Date Placeholder 3">
            <a:extLst>
              <a:ext uri="{FF2B5EF4-FFF2-40B4-BE49-F238E27FC236}">
                <a16:creationId xmlns:a16="http://schemas.microsoft.com/office/drawing/2014/main" id="{F123EC05-A708-4541-8C6B-734F87716F11}"/>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DEA60E80-9AD6-254E-BACD-D9B646AFC29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2A07B1B-3EDB-274F-B5D2-01578F5CB92B}"/>
              </a:ext>
            </a:extLst>
          </p:cNvPr>
          <p:cNvSpPr>
            <a:spLocks noGrp="1"/>
          </p:cNvSpPr>
          <p:nvPr>
            <p:ph type="sldNum" sz="quarter" idx="12"/>
          </p:nvPr>
        </p:nvSpPr>
        <p:spPr/>
        <p:txBody>
          <a:bodyPr/>
          <a:lstStyle/>
          <a:p>
            <a:fld id="{3F2CC1A4-3628-4009-A3B0-E0FB77C012B6}" type="slidenum">
              <a:rPr lang="en-US" smtClean="0"/>
              <a:pPr/>
              <a:t>15</a:t>
            </a:fld>
            <a:endParaRPr lang="en-US" dirty="0"/>
          </a:p>
        </p:txBody>
      </p:sp>
    </p:spTree>
    <p:extLst>
      <p:ext uri="{BB962C8B-B14F-4D97-AF65-F5344CB8AC3E}">
        <p14:creationId xmlns:p14="http://schemas.microsoft.com/office/powerpoint/2010/main" val="4112585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7DCBC6-C86B-394D-B02E-E5ADF9D9D701}"/>
              </a:ext>
            </a:extLst>
          </p:cNvPr>
          <p:cNvSpPr>
            <a:spLocks noGrp="1"/>
          </p:cNvSpPr>
          <p:nvPr>
            <p:ph type="title"/>
          </p:nvPr>
        </p:nvSpPr>
        <p:spPr/>
        <p:txBody>
          <a:bodyPr>
            <a:normAutofit/>
          </a:bodyPr>
          <a:lstStyle/>
          <a:p>
            <a:r>
              <a:rPr lang="en-US" sz="3200" dirty="0"/>
              <a:t>How do we apply it?</a:t>
            </a:r>
          </a:p>
        </p:txBody>
      </p:sp>
      <p:sp>
        <p:nvSpPr>
          <p:cNvPr id="3" name="Content Placeholder 2">
            <a:extLst>
              <a:ext uri="{FF2B5EF4-FFF2-40B4-BE49-F238E27FC236}">
                <a16:creationId xmlns:a16="http://schemas.microsoft.com/office/drawing/2014/main" id="{C8A060C8-0D6D-8642-A701-E9BFFD9950C8}"/>
              </a:ext>
            </a:extLst>
          </p:cNvPr>
          <p:cNvSpPr>
            <a:spLocks noGrp="1"/>
          </p:cNvSpPr>
          <p:nvPr>
            <p:ph idx="1"/>
          </p:nvPr>
        </p:nvSpPr>
        <p:spPr>
          <a:xfrm>
            <a:off x="228600" y="1562971"/>
            <a:ext cx="8686800" cy="5102352"/>
          </a:xfrm>
        </p:spPr>
        <p:txBody>
          <a:bodyPr>
            <a:noAutofit/>
          </a:bodyPr>
          <a:lstStyle/>
          <a:p>
            <a:pPr marL="118872" indent="0">
              <a:buNone/>
            </a:pPr>
            <a:r>
              <a:rPr lang="en-US" sz="2200" dirty="0"/>
              <a:t>Unjust or unforeseen suffering is one of the great problems that grips the hearts of people today. We struggle with frustration, anger, and uncertainty when trials strange and unexpected land on our doorsteps. Too often in those most difficult moments of our lives, confusion reigns while contentment wanes; questions arise while prayer subsides.</a:t>
            </a:r>
          </a:p>
          <a:p>
            <a:pPr marL="118872" indent="0">
              <a:buNone/>
            </a:pPr>
            <a:endParaRPr lang="en-US" sz="2200" dirty="0"/>
          </a:p>
          <a:p>
            <a:pPr marL="118872" indent="0">
              <a:buNone/>
            </a:pPr>
            <a:r>
              <a:rPr lang="en-US" sz="2200" dirty="0"/>
              <a:t>How do you react when suffering comes? Many crumble at the mere thought of another pain or trial.  Others rise to the occasion. Peter’s encouragement to his Christian readers is one of perseverance in faith. It isn’t enough for us to simply get up every morning and trudge through each day; neither is it advisable to paste a smile on our faces and ignore troubles.  Instead, the lesson of 1 Peter is to push through the troubles, recognizing their temporary presence in our lives while walking in holiness and hope as people of faith.</a:t>
            </a:r>
          </a:p>
          <a:p>
            <a:pPr marL="118872" indent="0">
              <a:buNone/>
            </a:pPr>
            <a:endParaRPr lang="en-US" sz="2200" dirty="0"/>
          </a:p>
        </p:txBody>
      </p:sp>
    </p:spTree>
    <p:extLst>
      <p:ext uri="{BB962C8B-B14F-4D97-AF65-F5344CB8AC3E}">
        <p14:creationId xmlns:p14="http://schemas.microsoft.com/office/powerpoint/2010/main" val="4891555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04076-3DA8-4647-8FA6-B4577152AB8B}"/>
              </a:ext>
            </a:extLst>
          </p:cNvPr>
          <p:cNvSpPr>
            <a:spLocks noGrp="1"/>
          </p:cNvSpPr>
          <p:nvPr>
            <p:ph type="title"/>
          </p:nvPr>
        </p:nvSpPr>
        <p:spPr>
          <a:xfrm>
            <a:off x="228600" y="0"/>
            <a:ext cx="8915400" cy="1408176"/>
          </a:xfrm>
        </p:spPr>
        <p:txBody>
          <a:bodyPr>
            <a:normAutofit/>
          </a:bodyPr>
          <a:lstStyle/>
          <a:p>
            <a:r>
              <a:rPr lang="en-US" sz="3200" dirty="0"/>
              <a:t>Brief Outline </a:t>
            </a:r>
            <a:r>
              <a:rPr lang="en-US" sz="2400" dirty="0"/>
              <a:t>(</a:t>
            </a:r>
            <a:r>
              <a:rPr lang="en-US" sz="2000" dirty="0"/>
              <a:t>from series I preached at Westside in August 2018)</a:t>
            </a:r>
          </a:p>
        </p:txBody>
      </p:sp>
      <p:sp>
        <p:nvSpPr>
          <p:cNvPr id="3" name="Content Placeholder 2">
            <a:extLst>
              <a:ext uri="{FF2B5EF4-FFF2-40B4-BE49-F238E27FC236}">
                <a16:creationId xmlns:a16="http://schemas.microsoft.com/office/drawing/2014/main" id="{2239932D-18AF-ED45-AEEF-84EE2CBC25A4}"/>
              </a:ext>
            </a:extLst>
          </p:cNvPr>
          <p:cNvSpPr>
            <a:spLocks noGrp="1"/>
          </p:cNvSpPr>
          <p:nvPr>
            <p:ph idx="1"/>
          </p:nvPr>
        </p:nvSpPr>
        <p:spPr>
          <a:xfrm>
            <a:off x="228600" y="1676400"/>
            <a:ext cx="8686800" cy="4724400"/>
          </a:xfrm>
        </p:spPr>
        <p:txBody>
          <a:bodyPr>
            <a:normAutofit fontScale="92500" lnSpcReduction="10000"/>
          </a:bodyPr>
          <a:lstStyle/>
          <a:p>
            <a:pPr marL="118872" indent="0" algn="ctr">
              <a:buNone/>
            </a:pPr>
            <a:r>
              <a:rPr lang="en-US" sz="3900" dirty="0"/>
              <a:t>Entitled, From Pride to Piety</a:t>
            </a:r>
          </a:p>
          <a:p>
            <a:pPr marL="118872" indent="0">
              <a:buNone/>
            </a:pPr>
            <a:endParaRPr lang="en-US" dirty="0"/>
          </a:p>
          <a:p>
            <a:pPr marL="690372" indent="-571500">
              <a:buFont typeface="+mj-lt"/>
              <a:buAutoNum type="romanUcPeriod"/>
            </a:pPr>
            <a:r>
              <a:rPr lang="en-US" sz="2800" dirty="0"/>
              <a:t>1:1-12: Smiling Through Suffering </a:t>
            </a:r>
          </a:p>
          <a:p>
            <a:pPr marL="690372" indent="-571500">
              <a:buFont typeface="+mj-lt"/>
              <a:buAutoNum type="romanUcPeriod"/>
            </a:pPr>
            <a:r>
              <a:rPr lang="en-US" sz="2800" dirty="0"/>
              <a:t>1:13-21: Pure Living in a Sick Society  </a:t>
            </a:r>
          </a:p>
          <a:p>
            <a:pPr marL="690372" indent="-571500">
              <a:buFont typeface="+mj-lt"/>
              <a:buAutoNum type="romanUcPeriod"/>
            </a:pPr>
            <a:r>
              <a:rPr lang="en-US" sz="2800" dirty="0"/>
              <a:t>1:22-2:3: Pulling Together in Tough Times</a:t>
            </a:r>
          </a:p>
          <a:p>
            <a:pPr marL="690372" indent="-571500">
              <a:buFont typeface="+mj-lt"/>
              <a:buAutoNum type="romanUcPeriod"/>
            </a:pPr>
            <a:r>
              <a:rPr lang="en-US" sz="2800" dirty="0"/>
              <a:t>2:4-12: Living Stones In A Spiritual House</a:t>
            </a:r>
          </a:p>
          <a:p>
            <a:pPr marL="690372" indent="-571500">
              <a:buFont typeface="+mj-lt"/>
              <a:buAutoNum type="romanUcPeriod"/>
            </a:pPr>
            <a:r>
              <a:rPr lang="en-US" sz="2800" dirty="0"/>
              <a:t>2:13-3:7: Honorable Submission</a:t>
            </a:r>
          </a:p>
          <a:p>
            <a:pPr marL="690372" indent="-571500">
              <a:buFont typeface="+mj-lt"/>
              <a:buAutoNum type="romanUcPeriod"/>
            </a:pPr>
            <a:r>
              <a:rPr lang="en-US" sz="2800" dirty="0"/>
              <a:t>3:8-17: Growing Up While Growing Older</a:t>
            </a:r>
          </a:p>
          <a:p>
            <a:pPr marL="690372" indent="-571500">
              <a:buFont typeface="+mj-lt"/>
              <a:buAutoNum type="romanUcPeriod"/>
            </a:pPr>
            <a:r>
              <a:rPr lang="en-US" sz="2800" dirty="0"/>
              <a:t>3:18-22: Christ Died For Us (Prisons, Types and Anti-types)</a:t>
            </a:r>
          </a:p>
          <a:p>
            <a:pPr marL="690372" indent="-571500">
              <a:buFont typeface="+mj-lt"/>
              <a:buAutoNum type="romanUcPeriod"/>
            </a:pPr>
            <a:r>
              <a:rPr lang="en-US" sz="2800" dirty="0"/>
              <a:t>4:1-11: The Suffering Soldier</a:t>
            </a:r>
          </a:p>
          <a:p>
            <a:pPr marL="690372" indent="-571500">
              <a:buFont typeface="+mj-lt"/>
              <a:buAutoNum type="romanUcPeriod"/>
            </a:pPr>
            <a:r>
              <a:rPr lang="en-US" sz="2800" dirty="0"/>
              <a:t>4:12-19: The Fiery Ordeal</a:t>
            </a:r>
          </a:p>
          <a:p>
            <a:pPr marL="690372" indent="-571500">
              <a:buFont typeface="+mj-lt"/>
              <a:buAutoNum type="romanUcPeriod"/>
            </a:pPr>
            <a:r>
              <a:rPr lang="en-US" sz="2800" dirty="0"/>
              <a:t>5:1-14: Final Words</a:t>
            </a:r>
          </a:p>
          <a:p>
            <a:endParaRPr lang="en-US" dirty="0"/>
          </a:p>
          <a:p>
            <a:endParaRPr lang="en-US" dirty="0"/>
          </a:p>
        </p:txBody>
      </p:sp>
    </p:spTree>
    <p:extLst>
      <p:ext uri="{BB962C8B-B14F-4D97-AF65-F5344CB8AC3E}">
        <p14:creationId xmlns:p14="http://schemas.microsoft.com/office/powerpoint/2010/main" val="1798026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8943" y="457200"/>
            <a:ext cx="7032208" cy="717268"/>
          </a:xfrm>
        </p:spPr>
        <p:txBody>
          <a:bodyPr>
            <a:normAutofit/>
          </a:bodyPr>
          <a:lstStyle/>
          <a:p>
            <a:r>
              <a:rPr lang="en-US" sz="3200" dirty="0"/>
              <a:t>Three imperatives (1:3-12)</a:t>
            </a:r>
          </a:p>
        </p:txBody>
      </p:sp>
      <p:sp>
        <p:nvSpPr>
          <p:cNvPr id="3" name="Content Placeholder 2"/>
          <p:cNvSpPr>
            <a:spLocks noGrp="1"/>
          </p:cNvSpPr>
          <p:nvPr>
            <p:ph idx="1"/>
          </p:nvPr>
        </p:nvSpPr>
        <p:spPr>
          <a:xfrm>
            <a:off x="228600" y="1752600"/>
            <a:ext cx="8763000" cy="4953000"/>
          </a:xfrm>
        </p:spPr>
        <p:txBody>
          <a:bodyPr>
            <a:normAutofit/>
          </a:bodyPr>
          <a:lstStyle/>
          <a:p>
            <a:pPr marL="385763" indent="-385763">
              <a:buFont typeface="+mj-lt"/>
              <a:buAutoNum type="romanLcPeriod" startAt="2"/>
            </a:pPr>
            <a:r>
              <a:rPr lang="en-US" sz="2400" dirty="0">
                <a:ea typeface="Abadi MT Condensed Extra Bold" charset="0"/>
                <a:cs typeface="Abadi MT Condensed Extra Bold" charset="0"/>
              </a:rPr>
              <a:t>God’s faithful have never been and never will be fully at home in this world (1:3-5)</a:t>
            </a:r>
          </a:p>
          <a:p>
            <a:pPr marL="385763" indent="-385763">
              <a:buFont typeface="+mj-lt"/>
              <a:buAutoNum type="romanLcPeriod" startAt="2"/>
            </a:pPr>
            <a:r>
              <a:rPr lang="en-US" sz="2400" dirty="0">
                <a:ea typeface="Abadi MT Condensed Extra Bold" charset="0"/>
                <a:cs typeface="Abadi MT Condensed Extra Bold" charset="0"/>
              </a:rPr>
              <a:t>In the face of suffering, we should never forget that we are God’s chosen (1:6-9)</a:t>
            </a:r>
          </a:p>
          <a:p>
            <a:pPr marL="385763" indent="-385763">
              <a:buFont typeface="+mj-lt"/>
              <a:buAutoNum type="romanLcPeriod" startAt="2"/>
            </a:pPr>
            <a:r>
              <a:rPr lang="en-US" sz="2400" dirty="0">
                <a:ea typeface="Abadi MT Condensed Extra Bold" charset="0"/>
                <a:cs typeface="Abadi MT Condensed Extra Bold" charset="0"/>
              </a:rPr>
              <a:t>Suffering Christians must remember that they are sanctified (1:10-12)</a:t>
            </a:r>
          </a:p>
        </p:txBody>
      </p:sp>
      <p:sp>
        <p:nvSpPr>
          <p:cNvPr id="4" name="TextBox 3">
            <a:extLst>
              <a:ext uri="{FF2B5EF4-FFF2-40B4-BE49-F238E27FC236}">
                <a16:creationId xmlns:a16="http://schemas.microsoft.com/office/drawing/2014/main" id="{4D4AAA3A-8403-3A4E-B551-92CFBF172E90}"/>
              </a:ext>
            </a:extLst>
          </p:cNvPr>
          <p:cNvSpPr txBox="1"/>
          <p:nvPr/>
        </p:nvSpPr>
        <p:spPr>
          <a:xfrm>
            <a:off x="914400" y="4572000"/>
            <a:ext cx="7315200" cy="1200329"/>
          </a:xfrm>
          <a:prstGeom prst="rect">
            <a:avLst/>
          </a:prstGeom>
          <a:noFill/>
          <a:ln>
            <a:solidFill>
              <a:schemeClr val="tx1"/>
            </a:solidFill>
          </a:ln>
        </p:spPr>
        <p:txBody>
          <a:bodyPr wrap="square" rtlCol="0">
            <a:spAutoFit/>
          </a:bodyPr>
          <a:lstStyle/>
          <a:p>
            <a:r>
              <a:rPr lang="en-US" sz="2400" dirty="0"/>
              <a:t>“Beloved, do not be surprised at the fiery trial when it comes upon you to test you, as though something strange were happening to you” (1 Pe. 4:12)</a:t>
            </a:r>
          </a:p>
        </p:txBody>
      </p:sp>
    </p:spTree>
    <p:extLst>
      <p:ext uri="{BB962C8B-B14F-4D97-AF65-F5344CB8AC3E}">
        <p14:creationId xmlns:p14="http://schemas.microsoft.com/office/powerpoint/2010/main" val="1272232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228600" y="152400"/>
            <a:ext cx="8002588" cy="473075"/>
          </a:xfrm>
        </p:spPr>
        <p:txBody>
          <a:bodyPr>
            <a:normAutofit/>
          </a:bodyPr>
          <a:lstStyle/>
          <a:p>
            <a:r>
              <a:rPr lang="en-US" sz="2400" b="1" dirty="0">
                <a:solidFill>
                  <a:schemeClr val="tx1"/>
                </a:solidFill>
                <a:latin typeface="Abadi MT Condensed Extra Bold" charset="0"/>
                <a:ea typeface="Abadi MT Condensed Extra Bold" charset="0"/>
                <a:cs typeface="Abadi MT Condensed Extra Bold" charset="0"/>
              </a:rPr>
              <a:t>Our “Adversary” (1 Pe. 5:8) </a:t>
            </a:r>
            <a:r>
              <a:rPr lang="en-US" sz="2400" dirty="0">
                <a:solidFill>
                  <a:schemeClr val="tx1"/>
                </a:solidFill>
                <a:latin typeface="+mn-lt"/>
                <a:ea typeface="Abadi MT Condensed Extra Bold" charset="0"/>
                <a:cs typeface="Abadi MT Condensed Extra Bold" charset="0"/>
              </a:rPr>
              <a:t>(</a:t>
            </a:r>
            <a:r>
              <a:rPr lang="en-US" sz="2400" i="1" dirty="0">
                <a:solidFill>
                  <a:schemeClr val="tx1"/>
                </a:solidFill>
                <a:latin typeface="+mn-lt"/>
                <a:ea typeface="Abadi MT Condensed Extra Bold" charset="0"/>
                <a:cs typeface="Abadi MT Condensed Extra Bold" charset="0"/>
              </a:rPr>
              <a:t>antidikos &lt;476&gt;</a:t>
            </a:r>
            <a:r>
              <a:rPr lang="en-US" sz="2400" dirty="0">
                <a:solidFill>
                  <a:schemeClr val="tx1"/>
                </a:solidFill>
                <a:latin typeface="+mn-lt"/>
                <a:ea typeface="Abadi MT Condensed Extra Bold" charset="0"/>
                <a:cs typeface="Abadi MT Condensed Extra Bold" charset="0"/>
              </a:rPr>
              <a:t> </a:t>
            </a:r>
            <a:r>
              <a:rPr lang="en-US" sz="2400" dirty="0">
                <a:solidFill>
                  <a:schemeClr val="tx1"/>
                </a:solidFill>
                <a:latin typeface="Abadi MT Condensed Extra Bold" charset="0"/>
                <a:ea typeface="Abadi MT Condensed Extra Bold" charset="0"/>
                <a:cs typeface="Abadi MT Condensed Extra Bold" charset="0"/>
              </a:rPr>
              <a:t>- </a:t>
            </a:r>
            <a:r>
              <a:rPr lang="en-US" sz="2400" dirty="0">
                <a:solidFill>
                  <a:schemeClr val="tx1"/>
                </a:solidFill>
                <a:latin typeface="+mn-lt"/>
                <a:ea typeface="Abadi MT Condensed Extra Bold" charset="0"/>
                <a:cs typeface="Abadi MT Condensed Extra Bold" charset="0"/>
              </a:rPr>
              <a:t>arch enemy) </a:t>
            </a:r>
          </a:p>
        </p:txBody>
      </p:sp>
      <p:sp>
        <p:nvSpPr>
          <p:cNvPr id="5" name="Content Placeholder 4"/>
          <p:cNvSpPr>
            <a:spLocks noGrp="1"/>
          </p:cNvSpPr>
          <p:nvPr>
            <p:ph sz="half" idx="4294967295"/>
          </p:nvPr>
        </p:nvSpPr>
        <p:spPr>
          <a:xfrm>
            <a:off x="228600" y="822326"/>
            <a:ext cx="4180341" cy="5181599"/>
          </a:xfrm>
        </p:spPr>
        <p:txBody>
          <a:bodyPr>
            <a:normAutofit fontScale="55000" lnSpcReduction="20000"/>
          </a:bodyPr>
          <a:lstStyle/>
          <a:p>
            <a:r>
              <a:rPr lang="en-US" sz="4000" b="1" dirty="0"/>
              <a:t>Devil</a:t>
            </a:r>
            <a:r>
              <a:rPr lang="en-US" sz="4000" dirty="0"/>
              <a:t> – </a:t>
            </a:r>
            <a:r>
              <a:rPr lang="en-US" sz="4000" i="1" dirty="0"/>
              <a:t>diablos &lt;1226&gt; -</a:t>
            </a:r>
            <a:r>
              <a:rPr lang="en-US" sz="4000" dirty="0"/>
              <a:t> false accuser and slanderer (1 Pet. 5:8)</a:t>
            </a:r>
          </a:p>
          <a:p>
            <a:pPr lvl="0"/>
            <a:r>
              <a:rPr lang="en-US" sz="4000" b="1" dirty="0"/>
              <a:t>Serpent</a:t>
            </a:r>
            <a:r>
              <a:rPr lang="en-US" sz="4000" dirty="0"/>
              <a:t> - Subtle, cunning, crafty, beguiler (Gen. 3:1)</a:t>
            </a:r>
          </a:p>
          <a:p>
            <a:pPr lvl="0"/>
            <a:r>
              <a:rPr lang="en-US" sz="4000" b="1" dirty="0"/>
              <a:t>Belial </a:t>
            </a:r>
            <a:r>
              <a:rPr lang="en-US" sz="4000" dirty="0"/>
              <a:t>- worthless one (2 Cor. 6:15)</a:t>
            </a:r>
          </a:p>
          <a:p>
            <a:pPr lvl="0"/>
            <a:r>
              <a:rPr lang="en-US" sz="4000" b="1" dirty="0"/>
              <a:t>Angel of light </a:t>
            </a:r>
            <a:r>
              <a:rPr lang="en-US" sz="4000" dirty="0"/>
              <a:t>– imposter, masquerader, appears to be a friend (2 Cor. 11:14)  </a:t>
            </a:r>
          </a:p>
          <a:p>
            <a:pPr lvl="0"/>
            <a:r>
              <a:rPr lang="en-US" sz="4000" b="1" dirty="0"/>
              <a:t>God of this world </a:t>
            </a:r>
            <a:r>
              <a:rPr lang="en-US" sz="4000" dirty="0"/>
              <a:t>(2 Cor. 4:4)</a:t>
            </a:r>
          </a:p>
          <a:p>
            <a:pPr lvl="0"/>
            <a:r>
              <a:rPr lang="en-US" sz="4000" b="1" dirty="0"/>
              <a:t>Beelzebub</a:t>
            </a:r>
            <a:r>
              <a:rPr lang="en-US" sz="4000" dirty="0"/>
              <a:t> – chief of demons (Lk. 11:14)</a:t>
            </a:r>
          </a:p>
          <a:p>
            <a:pPr lvl="0"/>
            <a:r>
              <a:rPr lang="en-US" sz="4000" b="1" dirty="0"/>
              <a:t>Watchful</a:t>
            </a:r>
            <a:r>
              <a:rPr lang="en-US" sz="4000" dirty="0"/>
              <a:t> – busy – “to and for” (Job 1:7)</a:t>
            </a:r>
          </a:p>
          <a:p>
            <a:pPr lvl="0"/>
            <a:r>
              <a:rPr lang="en-US" sz="4000" b="1" dirty="0"/>
              <a:t>Tempter</a:t>
            </a:r>
            <a:r>
              <a:rPr lang="en-US" sz="4000" dirty="0"/>
              <a:t> (Mt. 4:1-11)</a:t>
            </a:r>
          </a:p>
          <a:p>
            <a:pPr lvl="0"/>
            <a:endParaRPr lang="en-US" sz="2850" dirty="0"/>
          </a:p>
          <a:p>
            <a:pPr marL="0" indent="0">
              <a:buNone/>
            </a:pPr>
            <a:endParaRPr lang="en-US" dirty="0"/>
          </a:p>
        </p:txBody>
      </p:sp>
      <p:sp>
        <p:nvSpPr>
          <p:cNvPr id="6" name="Content Placeholder 5"/>
          <p:cNvSpPr>
            <a:spLocks noGrp="1"/>
          </p:cNvSpPr>
          <p:nvPr>
            <p:ph sz="half" idx="4294967295"/>
          </p:nvPr>
        </p:nvSpPr>
        <p:spPr>
          <a:xfrm>
            <a:off x="4637090" y="822326"/>
            <a:ext cx="4430711" cy="4933949"/>
          </a:xfrm>
        </p:spPr>
        <p:txBody>
          <a:bodyPr>
            <a:normAutofit fontScale="62500" lnSpcReduction="20000"/>
          </a:bodyPr>
          <a:lstStyle/>
          <a:p>
            <a:pPr lvl="0"/>
            <a:r>
              <a:rPr lang="en-US" sz="3500" b="1" dirty="0"/>
              <a:t>Deceiver (Gen. 1:13; 2 Cor. 5:11)</a:t>
            </a:r>
          </a:p>
          <a:p>
            <a:pPr lvl="0"/>
            <a:r>
              <a:rPr lang="en-US" sz="3500" b="1" dirty="0"/>
              <a:t>King of lies (John 8:44)</a:t>
            </a:r>
          </a:p>
          <a:p>
            <a:pPr lvl="0"/>
            <a:r>
              <a:rPr lang="en-US" sz="3500" b="1" dirty="0"/>
              <a:t>Wiley - Schemer (Eph. 6:10)</a:t>
            </a:r>
          </a:p>
          <a:p>
            <a:pPr lvl="0"/>
            <a:r>
              <a:rPr lang="en-US" sz="3500" b="1" dirty="0"/>
              <a:t>Provoker</a:t>
            </a:r>
            <a:r>
              <a:rPr lang="en-US" sz="3500" dirty="0"/>
              <a:t> – Inciter (1 Chr. 21:1)</a:t>
            </a:r>
          </a:p>
          <a:p>
            <a:pPr lvl="0"/>
            <a:r>
              <a:rPr lang="en-US" sz="3500" b="1" dirty="0"/>
              <a:t>Roaring lion </a:t>
            </a:r>
            <a:r>
              <a:rPr lang="en-US" sz="3500" dirty="0"/>
              <a:t>(1 Pet. 5:8)</a:t>
            </a:r>
          </a:p>
          <a:p>
            <a:pPr lvl="0"/>
            <a:r>
              <a:rPr lang="en-US" sz="3500" b="1" dirty="0"/>
              <a:t>Disguiser</a:t>
            </a:r>
            <a:r>
              <a:rPr lang="en-US" sz="3500" dirty="0"/>
              <a:t> (2 Cor. 11:14)</a:t>
            </a:r>
          </a:p>
          <a:p>
            <a:pPr lvl="0"/>
            <a:r>
              <a:rPr lang="en-US" sz="3500" b="1" dirty="0"/>
              <a:t>Evil one </a:t>
            </a:r>
            <a:r>
              <a:rPr lang="en-US" sz="3500" dirty="0"/>
              <a:t>(Mt. 13:19; John 17:15; 2 Th. 3:3)</a:t>
            </a:r>
          </a:p>
          <a:p>
            <a:pPr lvl="0"/>
            <a:r>
              <a:rPr lang="en-US" sz="3500" b="1" dirty="0"/>
              <a:t>Shrewd</a:t>
            </a:r>
            <a:r>
              <a:rPr lang="en-US" sz="3500" dirty="0"/>
              <a:t> (Dan. 8:25)</a:t>
            </a:r>
          </a:p>
          <a:p>
            <a:pPr lvl="0"/>
            <a:r>
              <a:rPr lang="en-US" sz="3500" b="1" dirty="0"/>
              <a:t>Great dragon </a:t>
            </a:r>
            <a:r>
              <a:rPr lang="en-US" sz="3500" dirty="0"/>
              <a:t>(Rev. 20:2)</a:t>
            </a:r>
          </a:p>
          <a:p>
            <a:pPr lvl="0"/>
            <a:r>
              <a:rPr lang="en-US" sz="3500" b="1" dirty="0"/>
              <a:t>Murderer</a:t>
            </a:r>
            <a:r>
              <a:rPr lang="en-US" sz="3500" dirty="0"/>
              <a:t> (Jhn. 8:44)</a:t>
            </a:r>
          </a:p>
          <a:p>
            <a:pPr lvl="0"/>
            <a:r>
              <a:rPr lang="en-US" sz="3500" b="1" dirty="0"/>
              <a:t>Beast</a:t>
            </a:r>
            <a:r>
              <a:rPr lang="en-US" sz="3500" dirty="0"/>
              <a:t> (Rev. 19:20)</a:t>
            </a:r>
          </a:p>
          <a:p>
            <a:r>
              <a:rPr lang="en-US" sz="3500" b="1" i="1" dirty="0"/>
              <a:t>Abbadon</a:t>
            </a:r>
            <a:r>
              <a:rPr lang="en-US" sz="3500" i="1" dirty="0"/>
              <a:t> </a:t>
            </a:r>
            <a:r>
              <a:rPr lang="en-US" sz="3500" dirty="0"/>
              <a:t>(Hebrew for “destruction”)</a:t>
            </a:r>
          </a:p>
          <a:p>
            <a:r>
              <a:rPr lang="en-US" sz="3500" b="1" i="1" dirty="0"/>
              <a:t>Apollyon</a:t>
            </a:r>
            <a:r>
              <a:rPr lang="en-US" sz="3500" i="1" dirty="0"/>
              <a:t> </a:t>
            </a:r>
            <a:r>
              <a:rPr lang="en-US" sz="3500" dirty="0"/>
              <a:t>(Greek equal – “destroyer”) </a:t>
            </a:r>
          </a:p>
          <a:p>
            <a:endParaRPr lang="en-US" dirty="0"/>
          </a:p>
        </p:txBody>
      </p:sp>
      <p:sp>
        <p:nvSpPr>
          <p:cNvPr id="2" name="TextBox 1">
            <a:extLst>
              <a:ext uri="{FF2B5EF4-FFF2-40B4-BE49-F238E27FC236}">
                <a16:creationId xmlns:a16="http://schemas.microsoft.com/office/drawing/2014/main" id="{BDB1A426-7DB1-9D44-A8F5-1B14EA599ACE}"/>
              </a:ext>
            </a:extLst>
          </p:cNvPr>
          <p:cNvSpPr txBox="1"/>
          <p:nvPr/>
        </p:nvSpPr>
        <p:spPr>
          <a:xfrm>
            <a:off x="76199" y="5334000"/>
            <a:ext cx="8991602" cy="1477328"/>
          </a:xfrm>
          <a:prstGeom prst="rect">
            <a:avLst/>
          </a:prstGeom>
          <a:solidFill>
            <a:schemeClr val="accent1"/>
          </a:solidFill>
        </p:spPr>
        <p:txBody>
          <a:bodyPr wrap="square" rtlCol="0">
            <a:spAutoFit/>
          </a:bodyPr>
          <a:lstStyle/>
          <a:p>
            <a:r>
              <a:rPr lang="en-US" dirty="0"/>
              <a:t>Satan is very real.  That said, we often minimize him, even try to make him look cute, making him look unreal.  In 2009 (April 10) the Barna Group surveyed about 2000 people who all proclaimed to be Christians. From the ones surveyed, 59% said they “strongly agreed” or “agreed somewhat” that Satan is not really a living being rather a symbol of evil.  This kind of doubt about Satan’s existence has made his job that much easier.  </a:t>
            </a:r>
          </a:p>
        </p:txBody>
      </p:sp>
    </p:spTree>
    <p:extLst>
      <p:ext uri="{BB962C8B-B14F-4D97-AF65-F5344CB8AC3E}">
        <p14:creationId xmlns:p14="http://schemas.microsoft.com/office/powerpoint/2010/main" val="1459012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6">
                                            <p:txEl>
                                              <p:pRg st="11" end="11"/>
                                            </p:txEl>
                                          </p:spTgt>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nodeType="clickEffect">
                                  <p:stCondLst>
                                    <p:cond delay="0"/>
                                  </p:stCondLst>
                                  <p:childTnLst>
                                    <p:set>
                                      <p:cBhvr>
                                        <p:cTn id="90" dur="1" fill="hold">
                                          <p:stCondLst>
                                            <p:cond delay="0"/>
                                          </p:stCondLst>
                                        </p:cTn>
                                        <p:tgtEl>
                                          <p:spTgt spid="6">
                                            <p:txEl>
                                              <p:pRg st="12" end="12"/>
                                            </p:txEl>
                                          </p:spTgt>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 1 Peter</a:t>
            </a:r>
          </a:p>
        </p:txBody>
      </p:sp>
      <p:sp>
        <p:nvSpPr>
          <p:cNvPr id="3" name="Content Placeholder 2"/>
          <p:cNvSpPr>
            <a:spLocks noGrp="1"/>
          </p:cNvSpPr>
          <p:nvPr>
            <p:ph idx="1"/>
          </p:nvPr>
        </p:nvSpPr>
        <p:spPr>
          <a:xfrm>
            <a:off x="762000" y="1371600"/>
            <a:ext cx="8229600" cy="5082809"/>
          </a:xfrm>
        </p:spPr>
        <p:txBody>
          <a:bodyPr/>
          <a:lstStyle/>
          <a:p>
            <a:pPr>
              <a:buNone/>
            </a:pPr>
            <a:r>
              <a:rPr lang="en-US" dirty="0"/>
              <a:t>	    </a:t>
            </a:r>
            <a:r>
              <a:rPr lang="en-US" sz="2400" b="1" dirty="0"/>
              <a:t> </a:t>
            </a:r>
            <a:r>
              <a:rPr lang="en-US" sz="1800" b="1" dirty="0">
                <a:latin typeface="Arial Black" pitchFamily="34" charset="0"/>
              </a:rPr>
              <a:t> </a:t>
            </a:r>
          </a:p>
          <a:p>
            <a:pPr>
              <a:buNone/>
            </a:pPr>
            <a:endParaRPr lang="en-US" sz="1800" b="1" dirty="0">
              <a:latin typeface="Arial Black" pitchFamily="34" charset="0"/>
            </a:endParaRPr>
          </a:p>
          <a:p>
            <a:pPr>
              <a:buNone/>
            </a:pPr>
            <a:endParaRPr lang="en-US" sz="1800" b="1" dirty="0"/>
          </a:p>
        </p:txBody>
      </p:sp>
      <p:sp>
        <p:nvSpPr>
          <p:cNvPr id="133" name="Footer Placeholder 132"/>
          <p:cNvSpPr>
            <a:spLocks noGrp="1"/>
          </p:cNvSpPr>
          <p:nvPr>
            <p:ph type="ftr" sz="quarter" idx="11"/>
          </p:nvPr>
        </p:nvSpPr>
        <p:spPr/>
        <p:txBody>
          <a:bodyPr/>
          <a:lstStyle/>
          <a:p>
            <a:r>
              <a:rPr lang="en-US" sz="1050" dirty="0"/>
              <a:t>                                     Modified From God's Masterwork - Swindoll</a:t>
            </a:r>
          </a:p>
        </p:txBody>
      </p:sp>
      <p:cxnSp>
        <p:nvCxnSpPr>
          <p:cNvPr id="5" name="Straight Connector 4"/>
          <p:cNvCxnSpPr/>
          <p:nvPr/>
        </p:nvCxnSpPr>
        <p:spPr>
          <a:xfrm rot="5400000">
            <a:off x="-266700" y="2781300"/>
            <a:ext cx="28956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7239000" y="2667000"/>
            <a:ext cx="28194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066800" y="4267200"/>
            <a:ext cx="31242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76200" y="5410200"/>
            <a:ext cx="2286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7391400" y="5410200"/>
            <a:ext cx="2286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1066800" y="6553200"/>
            <a:ext cx="74676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0" y="5181600"/>
            <a:ext cx="85344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0" y="5715000"/>
            <a:ext cx="85344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1447800" y="3505200"/>
            <a:ext cx="1447800" cy="400110"/>
          </a:xfrm>
          <a:prstGeom prst="rect">
            <a:avLst/>
          </a:prstGeom>
          <a:noFill/>
        </p:spPr>
        <p:txBody>
          <a:bodyPr wrap="square" rtlCol="0">
            <a:spAutoFit/>
          </a:bodyPr>
          <a:lstStyle/>
          <a:p>
            <a:r>
              <a:rPr lang="en-US" sz="2000" b="1" dirty="0"/>
              <a:t> </a:t>
            </a:r>
          </a:p>
        </p:txBody>
      </p:sp>
      <p:sp>
        <p:nvSpPr>
          <p:cNvPr id="77" name="TextBox 76"/>
          <p:cNvSpPr txBox="1"/>
          <p:nvPr/>
        </p:nvSpPr>
        <p:spPr>
          <a:xfrm>
            <a:off x="6477000" y="3429000"/>
            <a:ext cx="1371600" cy="369332"/>
          </a:xfrm>
          <a:prstGeom prst="rect">
            <a:avLst/>
          </a:prstGeom>
          <a:noFill/>
        </p:spPr>
        <p:txBody>
          <a:bodyPr wrap="square" rtlCol="0">
            <a:spAutoFit/>
          </a:bodyPr>
          <a:lstStyle/>
          <a:p>
            <a:r>
              <a:rPr lang="en-US" b="1" dirty="0"/>
              <a:t> </a:t>
            </a:r>
          </a:p>
        </p:txBody>
      </p:sp>
      <p:sp>
        <p:nvSpPr>
          <p:cNvPr id="84" name="TextBox 83"/>
          <p:cNvSpPr txBox="1"/>
          <p:nvPr/>
        </p:nvSpPr>
        <p:spPr>
          <a:xfrm flipV="1">
            <a:off x="1143000" y="4255532"/>
            <a:ext cx="2743200" cy="369332"/>
          </a:xfrm>
          <a:prstGeom prst="rect">
            <a:avLst/>
          </a:prstGeom>
          <a:noFill/>
        </p:spPr>
        <p:txBody>
          <a:bodyPr wrap="square" rtlCol="0">
            <a:spAutoFit/>
          </a:bodyPr>
          <a:lstStyle/>
          <a:p>
            <a:r>
              <a:rPr lang="en-US" b="1" dirty="0"/>
              <a:t>    </a:t>
            </a:r>
          </a:p>
        </p:txBody>
      </p:sp>
      <p:sp>
        <p:nvSpPr>
          <p:cNvPr id="99" name="TextBox 98"/>
          <p:cNvSpPr txBox="1"/>
          <p:nvPr/>
        </p:nvSpPr>
        <p:spPr>
          <a:xfrm>
            <a:off x="-228600" y="5029200"/>
            <a:ext cx="1676400" cy="307777"/>
          </a:xfrm>
          <a:prstGeom prst="rect">
            <a:avLst/>
          </a:prstGeom>
          <a:noFill/>
        </p:spPr>
        <p:txBody>
          <a:bodyPr wrap="square" rtlCol="0">
            <a:spAutoFit/>
          </a:bodyPr>
          <a:lstStyle/>
          <a:p>
            <a:r>
              <a:rPr lang="en-US" sz="1400" b="1" i="1" dirty="0"/>
              <a:t>       </a:t>
            </a:r>
          </a:p>
        </p:txBody>
      </p:sp>
      <p:sp>
        <p:nvSpPr>
          <p:cNvPr id="100" name="TextBox 99"/>
          <p:cNvSpPr txBox="1"/>
          <p:nvPr/>
        </p:nvSpPr>
        <p:spPr>
          <a:xfrm>
            <a:off x="0" y="5410200"/>
            <a:ext cx="1600200" cy="307777"/>
          </a:xfrm>
          <a:prstGeom prst="rect">
            <a:avLst/>
          </a:prstGeom>
          <a:noFill/>
        </p:spPr>
        <p:txBody>
          <a:bodyPr wrap="square" rtlCol="0">
            <a:spAutoFit/>
          </a:bodyPr>
          <a:lstStyle/>
          <a:p>
            <a:r>
              <a:rPr lang="en-US" sz="1400" b="1" i="1" dirty="0"/>
              <a:t> </a:t>
            </a:r>
          </a:p>
        </p:txBody>
      </p:sp>
      <p:sp>
        <p:nvSpPr>
          <p:cNvPr id="56" name="TextBox 55"/>
          <p:cNvSpPr txBox="1"/>
          <p:nvPr/>
        </p:nvSpPr>
        <p:spPr>
          <a:xfrm>
            <a:off x="1447800" y="1447800"/>
            <a:ext cx="2286000" cy="646331"/>
          </a:xfrm>
          <a:prstGeom prst="rect">
            <a:avLst/>
          </a:prstGeom>
          <a:noFill/>
        </p:spPr>
        <p:txBody>
          <a:bodyPr wrap="square" rtlCol="0">
            <a:spAutoFit/>
          </a:bodyPr>
          <a:lstStyle/>
          <a:p>
            <a:r>
              <a:rPr lang="en-US" dirty="0"/>
              <a:t>    </a:t>
            </a:r>
            <a:r>
              <a:rPr lang="en-US" b="1" dirty="0"/>
              <a:t> </a:t>
            </a:r>
          </a:p>
          <a:p>
            <a:r>
              <a:rPr lang="en-US" b="1" dirty="0"/>
              <a:t>             </a:t>
            </a:r>
            <a:endParaRPr lang="en-US" dirty="0"/>
          </a:p>
        </p:txBody>
      </p:sp>
      <p:sp>
        <p:nvSpPr>
          <p:cNvPr id="83" name="TextBox 82"/>
          <p:cNvSpPr txBox="1"/>
          <p:nvPr/>
        </p:nvSpPr>
        <p:spPr>
          <a:xfrm rot="10800000" flipV="1">
            <a:off x="0" y="5898921"/>
            <a:ext cx="1219200" cy="307777"/>
          </a:xfrm>
          <a:prstGeom prst="rect">
            <a:avLst/>
          </a:prstGeom>
          <a:noFill/>
        </p:spPr>
        <p:txBody>
          <a:bodyPr wrap="square" rtlCol="0">
            <a:spAutoFit/>
          </a:bodyPr>
          <a:lstStyle/>
          <a:p>
            <a:r>
              <a:rPr lang="en-US" sz="1400" b="1" i="1" dirty="0"/>
              <a:t>  </a:t>
            </a:r>
          </a:p>
        </p:txBody>
      </p:sp>
      <p:sp>
        <p:nvSpPr>
          <p:cNvPr id="110" name="TextBox 109"/>
          <p:cNvSpPr txBox="1"/>
          <p:nvPr/>
        </p:nvSpPr>
        <p:spPr>
          <a:xfrm>
            <a:off x="1524000" y="3505200"/>
            <a:ext cx="1305165" cy="307777"/>
          </a:xfrm>
          <a:prstGeom prst="rect">
            <a:avLst/>
          </a:prstGeom>
          <a:noFill/>
        </p:spPr>
        <p:txBody>
          <a:bodyPr wrap="square" rtlCol="0">
            <a:spAutoFit/>
          </a:bodyPr>
          <a:lstStyle/>
          <a:p>
            <a:r>
              <a:rPr lang="en-US" sz="1400" dirty="0"/>
              <a:t>  </a:t>
            </a:r>
          </a:p>
        </p:txBody>
      </p:sp>
      <p:sp>
        <p:nvSpPr>
          <p:cNvPr id="71" name="TextBox 70"/>
          <p:cNvSpPr txBox="1"/>
          <p:nvPr/>
        </p:nvSpPr>
        <p:spPr>
          <a:xfrm>
            <a:off x="0" y="4648200"/>
            <a:ext cx="1676400" cy="338554"/>
          </a:xfrm>
          <a:prstGeom prst="rect">
            <a:avLst/>
          </a:prstGeom>
          <a:noFill/>
        </p:spPr>
        <p:txBody>
          <a:bodyPr wrap="square" rtlCol="0">
            <a:spAutoFit/>
          </a:bodyPr>
          <a:lstStyle/>
          <a:p>
            <a:r>
              <a:rPr lang="en-US" sz="1600" b="1" i="1" dirty="0"/>
              <a:t>    </a:t>
            </a:r>
            <a:endParaRPr lang="en-US" b="1" i="1" dirty="0"/>
          </a:p>
        </p:txBody>
      </p:sp>
      <p:sp>
        <p:nvSpPr>
          <p:cNvPr id="115" name="TextBox 114"/>
          <p:cNvSpPr txBox="1"/>
          <p:nvPr/>
        </p:nvSpPr>
        <p:spPr>
          <a:xfrm>
            <a:off x="1219200" y="3886200"/>
            <a:ext cx="2362200" cy="369332"/>
          </a:xfrm>
          <a:prstGeom prst="rect">
            <a:avLst/>
          </a:prstGeom>
          <a:noFill/>
        </p:spPr>
        <p:txBody>
          <a:bodyPr wrap="square" rtlCol="0">
            <a:spAutoFit/>
          </a:bodyPr>
          <a:lstStyle/>
          <a:p>
            <a:r>
              <a:rPr lang="en-US" dirty="0"/>
              <a:t>      </a:t>
            </a:r>
            <a:r>
              <a:rPr lang="en-US" sz="1600" b="1" dirty="0"/>
              <a:t>Chapters 1:3-2:12</a:t>
            </a:r>
          </a:p>
        </p:txBody>
      </p:sp>
      <p:sp>
        <p:nvSpPr>
          <p:cNvPr id="132" name="TextBox 131"/>
          <p:cNvSpPr txBox="1"/>
          <p:nvPr/>
        </p:nvSpPr>
        <p:spPr>
          <a:xfrm>
            <a:off x="1676400" y="4038600"/>
            <a:ext cx="1676400" cy="369332"/>
          </a:xfrm>
          <a:prstGeom prst="rect">
            <a:avLst/>
          </a:prstGeom>
          <a:noFill/>
        </p:spPr>
        <p:txBody>
          <a:bodyPr wrap="square" rtlCol="0">
            <a:spAutoFit/>
          </a:bodyPr>
          <a:lstStyle/>
          <a:p>
            <a:r>
              <a:rPr lang="en-US" dirty="0"/>
              <a:t>           </a:t>
            </a:r>
          </a:p>
        </p:txBody>
      </p:sp>
      <p:sp>
        <p:nvSpPr>
          <p:cNvPr id="144" name="TextBox 143"/>
          <p:cNvSpPr txBox="1"/>
          <p:nvPr/>
        </p:nvSpPr>
        <p:spPr>
          <a:xfrm>
            <a:off x="5486400" y="4038600"/>
            <a:ext cx="2362200" cy="369332"/>
          </a:xfrm>
          <a:prstGeom prst="rect">
            <a:avLst/>
          </a:prstGeom>
          <a:noFill/>
        </p:spPr>
        <p:txBody>
          <a:bodyPr wrap="square" rtlCol="0">
            <a:spAutoFit/>
          </a:bodyPr>
          <a:lstStyle/>
          <a:p>
            <a:r>
              <a:rPr lang="en-US" dirty="0"/>
              <a:t>       </a:t>
            </a:r>
          </a:p>
        </p:txBody>
      </p:sp>
      <p:sp>
        <p:nvSpPr>
          <p:cNvPr id="145" name="TextBox 144"/>
          <p:cNvSpPr txBox="1"/>
          <p:nvPr/>
        </p:nvSpPr>
        <p:spPr>
          <a:xfrm>
            <a:off x="3276600" y="1524000"/>
            <a:ext cx="1676400" cy="369332"/>
          </a:xfrm>
          <a:prstGeom prst="rect">
            <a:avLst/>
          </a:prstGeom>
          <a:noFill/>
        </p:spPr>
        <p:txBody>
          <a:bodyPr wrap="square" rtlCol="0">
            <a:spAutoFit/>
          </a:bodyPr>
          <a:lstStyle/>
          <a:p>
            <a:r>
              <a:rPr lang="en-US" b="1" dirty="0"/>
              <a:t>                        </a:t>
            </a:r>
            <a:endParaRPr lang="en-US" b="1" i="1" dirty="0"/>
          </a:p>
        </p:txBody>
      </p:sp>
      <p:sp>
        <p:nvSpPr>
          <p:cNvPr id="146" name="TextBox 145"/>
          <p:cNvSpPr txBox="1"/>
          <p:nvPr/>
        </p:nvSpPr>
        <p:spPr>
          <a:xfrm>
            <a:off x="5562600" y="1524000"/>
            <a:ext cx="2286000" cy="369332"/>
          </a:xfrm>
          <a:prstGeom prst="rect">
            <a:avLst/>
          </a:prstGeom>
          <a:noFill/>
        </p:spPr>
        <p:txBody>
          <a:bodyPr wrap="square" rtlCol="0">
            <a:spAutoFit/>
          </a:bodyPr>
          <a:lstStyle/>
          <a:p>
            <a:r>
              <a:rPr lang="en-US" b="1" i="1" dirty="0"/>
              <a:t>         </a:t>
            </a:r>
          </a:p>
        </p:txBody>
      </p:sp>
      <p:sp>
        <p:nvSpPr>
          <p:cNvPr id="147" name="TextBox 146"/>
          <p:cNvSpPr txBox="1"/>
          <p:nvPr/>
        </p:nvSpPr>
        <p:spPr>
          <a:xfrm rot="294979">
            <a:off x="990600" y="1981200"/>
            <a:ext cx="461665" cy="1436132"/>
          </a:xfrm>
          <a:prstGeom prst="rect">
            <a:avLst/>
          </a:prstGeom>
          <a:noFill/>
        </p:spPr>
        <p:txBody>
          <a:bodyPr vert="vert270" wrap="square" rtlCol="0">
            <a:spAutoFit/>
          </a:bodyPr>
          <a:lstStyle/>
          <a:p>
            <a:r>
              <a:rPr lang="en-US" dirty="0"/>
              <a:t> </a:t>
            </a:r>
          </a:p>
        </p:txBody>
      </p:sp>
      <p:sp>
        <p:nvSpPr>
          <p:cNvPr id="155" name="TextBox 154"/>
          <p:cNvSpPr txBox="1"/>
          <p:nvPr/>
        </p:nvSpPr>
        <p:spPr>
          <a:xfrm>
            <a:off x="6629400" y="2057400"/>
            <a:ext cx="1600200" cy="338554"/>
          </a:xfrm>
          <a:prstGeom prst="rect">
            <a:avLst/>
          </a:prstGeom>
          <a:noFill/>
        </p:spPr>
        <p:txBody>
          <a:bodyPr wrap="square" rtlCol="0">
            <a:spAutoFit/>
          </a:bodyPr>
          <a:lstStyle/>
          <a:p>
            <a:r>
              <a:rPr lang="en-US" sz="1600" dirty="0"/>
              <a:t> </a:t>
            </a:r>
          </a:p>
        </p:txBody>
      </p:sp>
      <p:sp>
        <p:nvSpPr>
          <p:cNvPr id="188" name="TextBox 187"/>
          <p:cNvSpPr txBox="1"/>
          <p:nvPr/>
        </p:nvSpPr>
        <p:spPr>
          <a:xfrm>
            <a:off x="5257800" y="4343400"/>
            <a:ext cx="2819400" cy="369332"/>
          </a:xfrm>
          <a:prstGeom prst="rect">
            <a:avLst/>
          </a:prstGeom>
          <a:noFill/>
        </p:spPr>
        <p:txBody>
          <a:bodyPr wrap="square" rtlCol="0">
            <a:spAutoFit/>
          </a:bodyPr>
          <a:lstStyle/>
          <a:p>
            <a:r>
              <a:rPr lang="en-US" dirty="0"/>
              <a:t> </a:t>
            </a:r>
          </a:p>
        </p:txBody>
      </p:sp>
      <p:cxnSp>
        <p:nvCxnSpPr>
          <p:cNvPr id="40" name="Straight Connector 39"/>
          <p:cNvCxnSpPr/>
          <p:nvPr/>
        </p:nvCxnSpPr>
        <p:spPr>
          <a:xfrm rot="5400000">
            <a:off x="2705100" y="2781300"/>
            <a:ext cx="27432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0800000">
            <a:off x="4191000" y="4267200"/>
            <a:ext cx="43434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0" y="4724400"/>
            <a:ext cx="85344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a:off x="0" y="6172200"/>
            <a:ext cx="85344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4800600" y="2743200"/>
            <a:ext cx="28194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4267200" y="3886200"/>
            <a:ext cx="2286000" cy="338554"/>
          </a:xfrm>
          <a:prstGeom prst="rect">
            <a:avLst/>
          </a:prstGeom>
          <a:noFill/>
        </p:spPr>
        <p:txBody>
          <a:bodyPr wrap="square" rtlCol="0">
            <a:spAutoFit/>
          </a:bodyPr>
          <a:lstStyle/>
          <a:p>
            <a:r>
              <a:rPr lang="en-US" sz="1600" b="1" dirty="0"/>
              <a:t>Chapters 2:3-3:7</a:t>
            </a:r>
          </a:p>
        </p:txBody>
      </p:sp>
      <p:sp>
        <p:nvSpPr>
          <p:cNvPr id="52" name="TextBox 51"/>
          <p:cNvSpPr txBox="1"/>
          <p:nvPr/>
        </p:nvSpPr>
        <p:spPr>
          <a:xfrm>
            <a:off x="6324600" y="3886200"/>
            <a:ext cx="2209800" cy="338554"/>
          </a:xfrm>
          <a:prstGeom prst="rect">
            <a:avLst/>
          </a:prstGeom>
          <a:noFill/>
        </p:spPr>
        <p:txBody>
          <a:bodyPr wrap="square" rtlCol="0">
            <a:spAutoFit/>
          </a:bodyPr>
          <a:lstStyle/>
          <a:p>
            <a:r>
              <a:rPr lang="en-US" sz="1600" dirty="0"/>
              <a:t>     </a:t>
            </a:r>
            <a:r>
              <a:rPr lang="en-US" sz="1600" b="1" dirty="0"/>
              <a:t>Chapters 3:8-5:11</a:t>
            </a:r>
          </a:p>
        </p:txBody>
      </p:sp>
      <p:cxnSp>
        <p:nvCxnSpPr>
          <p:cNvPr id="104" name="Straight Connector 103"/>
          <p:cNvCxnSpPr/>
          <p:nvPr/>
        </p:nvCxnSpPr>
        <p:spPr>
          <a:xfrm rot="5400000">
            <a:off x="3238500" y="4991100"/>
            <a:ext cx="14478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1659475" y="412620"/>
            <a:ext cx="864736" cy="707886"/>
          </a:xfrm>
          <a:prstGeom prst="rect">
            <a:avLst/>
          </a:prstGeom>
          <a:solidFill>
            <a:schemeClr val="accent1"/>
          </a:solidFill>
        </p:spPr>
        <p:txBody>
          <a:bodyPr wrap="square" rtlCol="0">
            <a:spAutoFit/>
          </a:bodyPr>
          <a:lstStyle/>
          <a:p>
            <a:pPr algn="ctr"/>
            <a:r>
              <a:rPr lang="en-US" sz="2000" b="1" dirty="0"/>
              <a:t> 64-65</a:t>
            </a:r>
          </a:p>
          <a:p>
            <a:pPr algn="ctr"/>
            <a:r>
              <a:rPr lang="en-US" sz="2000" b="1" dirty="0"/>
              <a:t>A.D.</a:t>
            </a:r>
          </a:p>
        </p:txBody>
      </p:sp>
      <p:sp>
        <p:nvSpPr>
          <p:cNvPr id="45" name="TextBox 44"/>
          <p:cNvSpPr txBox="1"/>
          <p:nvPr/>
        </p:nvSpPr>
        <p:spPr>
          <a:xfrm rot="234845">
            <a:off x="810182" y="1732925"/>
            <a:ext cx="461665" cy="2090188"/>
          </a:xfrm>
          <a:prstGeom prst="rect">
            <a:avLst/>
          </a:prstGeom>
          <a:noFill/>
        </p:spPr>
        <p:txBody>
          <a:bodyPr vert="vert270" wrap="square" rtlCol="0">
            <a:spAutoFit/>
          </a:bodyPr>
          <a:lstStyle/>
          <a:p>
            <a:r>
              <a:rPr lang="en-US" b="1" dirty="0"/>
              <a:t>Salutation (1:1-2)</a:t>
            </a:r>
          </a:p>
        </p:txBody>
      </p:sp>
      <p:sp>
        <p:nvSpPr>
          <p:cNvPr id="46" name="TextBox 45"/>
          <p:cNvSpPr txBox="1"/>
          <p:nvPr/>
        </p:nvSpPr>
        <p:spPr>
          <a:xfrm rot="289215">
            <a:off x="8606489" y="1502765"/>
            <a:ext cx="461665" cy="2607249"/>
          </a:xfrm>
          <a:prstGeom prst="rect">
            <a:avLst/>
          </a:prstGeom>
          <a:noFill/>
        </p:spPr>
        <p:txBody>
          <a:bodyPr vert="vert270" wrap="square" rtlCol="0">
            <a:spAutoFit/>
          </a:bodyPr>
          <a:lstStyle/>
          <a:p>
            <a:r>
              <a:rPr lang="en-US" b="1" dirty="0"/>
              <a:t>Conclusion (5:12-14)</a:t>
            </a:r>
          </a:p>
        </p:txBody>
      </p:sp>
      <p:cxnSp>
        <p:nvCxnSpPr>
          <p:cNvPr id="60" name="Straight Connector 59"/>
          <p:cNvCxnSpPr/>
          <p:nvPr/>
        </p:nvCxnSpPr>
        <p:spPr>
          <a:xfrm rot="5400000">
            <a:off x="5372100" y="4991100"/>
            <a:ext cx="14478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85" name="TextBox 84"/>
          <p:cNvSpPr txBox="1"/>
          <p:nvPr/>
        </p:nvSpPr>
        <p:spPr>
          <a:xfrm>
            <a:off x="3886200" y="1447800"/>
            <a:ext cx="2644646" cy="584775"/>
          </a:xfrm>
          <a:prstGeom prst="rect">
            <a:avLst/>
          </a:prstGeom>
          <a:noFill/>
        </p:spPr>
        <p:txBody>
          <a:bodyPr wrap="square" rtlCol="0">
            <a:spAutoFit/>
          </a:bodyPr>
          <a:lstStyle/>
          <a:p>
            <a:r>
              <a:rPr lang="en-US" sz="1600" dirty="0">
                <a:latin typeface="Arial Black" pitchFamily="34" charset="0"/>
              </a:rPr>
              <a:t>     Our Submission </a:t>
            </a:r>
          </a:p>
          <a:p>
            <a:r>
              <a:rPr lang="en-US" sz="1600" dirty="0">
                <a:latin typeface="Arial Black" pitchFamily="34" charset="0"/>
              </a:rPr>
              <a:t>     and God’s Honor</a:t>
            </a:r>
          </a:p>
        </p:txBody>
      </p:sp>
      <p:sp>
        <p:nvSpPr>
          <p:cNvPr id="86" name="TextBox 85"/>
          <p:cNvSpPr txBox="1"/>
          <p:nvPr/>
        </p:nvSpPr>
        <p:spPr>
          <a:xfrm>
            <a:off x="6477000" y="1447800"/>
            <a:ext cx="2362200" cy="615553"/>
          </a:xfrm>
          <a:prstGeom prst="rect">
            <a:avLst/>
          </a:prstGeom>
          <a:noFill/>
        </p:spPr>
        <p:txBody>
          <a:bodyPr wrap="square" rtlCol="0">
            <a:spAutoFit/>
          </a:bodyPr>
          <a:lstStyle/>
          <a:p>
            <a:r>
              <a:rPr lang="en-US" dirty="0">
                <a:latin typeface="Arial Black" pitchFamily="34" charset="0"/>
              </a:rPr>
              <a:t>  </a:t>
            </a:r>
            <a:r>
              <a:rPr lang="en-US" sz="1600" dirty="0">
                <a:latin typeface="Arial Black" pitchFamily="34" charset="0"/>
              </a:rPr>
              <a:t>Our Suffering &amp;</a:t>
            </a:r>
          </a:p>
          <a:p>
            <a:r>
              <a:rPr lang="en-US" sz="1600" dirty="0">
                <a:latin typeface="Arial Black" pitchFamily="34" charset="0"/>
              </a:rPr>
              <a:t>  Christ’s suffering</a:t>
            </a:r>
          </a:p>
        </p:txBody>
      </p:sp>
      <p:sp>
        <p:nvSpPr>
          <p:cNvPr id="89" name="TextBox 88"/>
          <p:cNvSpPr txBox="1"/>
          <p:nvPr/>
        </p:nvSpPr>
        <p:spPr>
          <a:xfrm>
            <a:off x="1219200" y="1447800"/>
            <a:ext cx="2590800" cy="615553"/>
          </a:xfrm>
          <a:prstGeom prst="rect">
            <a:avLst/>
          </a:prstGeom>
          <a:noFill/>
        </p:spPr>
        <p:txBody>
          <a:bodyPr wrap="square" rtlCol="0">
            <a:spAutoFit/>
          </a:bodyPr>
          <a:lstStyle/>
          <a:p>
            <a:r>
              <a:rPr lang="en-US" dirty="0"/>
              <a:t>           </a:t>
            </a:r>
            <a:r>
              <a:rPr lang="en-US" sz="1600" dirty="0">
                <a:latin typeface="Arial Black" pitchFamily="34" charset="0"/>
              </a:rPr>
              <a:t>Our Living Hope</a:t>
            </a:r>
          </a:p>
          <a:p>
            <a:r>
              <a:rPr lang="en-US" sz="1600" dirty="0">
                <a:latin typeface="Arial Black" pitchFamily="34" charset="0"/>
              </a:rPr>
              <a:t>           and Holy Life</a:t>
            </a:r>
          </a:p>
        </p:txBody>
      </p:sp>
      <p:sp>
        <p:nvSpPr>
          <p:cNvPr id="90" name="TextBox 89"/>
          <p:cNvSpPr txBox="1"/>
          <p:nvPr/>
        </p:nvSpPr>
        <p:spPr>
          <a:xfrm>
            <a:off x="1295400" y="1981200"/>
            <a:ext cx="2971800" cy="584775"/>
          </a:xfrm>
          <a:prstGeom prst="rect">
            <a:avLst/>
          </a:prstGeom>
          <a:noFill/>
        </p:spPr>
        <p:txBody>
          <a:bodyPr wrap="square" rtlCol="0">
            <a:spAutoFit/>
          </a:bodyPr>
          <a:lstStyle/>
          <a:p>
            <a:r>
              <a:rPr lang="en-US" sz="1600" i="1" dirty="0"/>
              <a:t>“Blessed be the God and Father of our Lord Jesus Christ…“ </a:t>
            </a:r>
            <a:r>
              <a:rPr lang="en-US" sz="1600" dirty="0"/>
              <a:t>(1:3)</a:t>
            </a:r>
          </a:p>
        </p:txBody>
      </p:sp>
      <p:sp>
        <p:nvSpPr>
          <p:cNvPr id="91" name="TextBox 90"/>
          <p:cNvSpPr txBox="1"/>
          <p:nvPr/>
        </p:nvSpPr>
        <p:spPr>
          <a:xfrm>
            <a:off x="1066800" y="2667000"/>
            <a:ext cx="2914823" cy="338554"/>
          </a:xfrm>
          <a:prstGeom prst="rect">
            <a:avLst/>
          </a:prstGeom>
          <a:noFill/>
        </p:spPr>
        <p:txBody>
          <a:bodyPr wrap="square" rtlCol="0">
            <a:spAutoFit/>
          </a:bodyPr>
          <a:lstStyle/>
          <a:p>
            <a:r>
              <a:rPr lang="en-US" sz="1600" i="1" dirty="0"/>
              <a:t> …for the hope we claim (</a:t>
            </a:r>
            <a:r>
              <a:rPr lang="en-US" sz="1600" dirty="0"/>
              <a:t>1:3-12)</a:t>
            </a:r>
          </a:p>
        </p:txBody>
      </p:sp>
      <p:sp>
        <p:nvSpPr>
          <p:cNvPr id="92" name="TextBox 91"/>
          <p:cNvSpPr txBox="1"/>
          <p:nvPr/>
        </p:nvSpPr>
        <p:spPr>
          <a:xfrm>
            <a:off x="990600" y="3048000"/>
            <a:ext cx="3200400" cy="338554"/>
          </a:xfrm>
          <a:prstGeom prst="rect">
            <a:avLst/>
          </a:prstGeom>
          <a:noFill/>
        </p:spPr>
        <p:txBody>
          <a:bodyPr wrap="square" rtlCol="0">
            <a:spAutoFit/>
          </a:bodyPr>
          <a:lstStyle/>
          <a:p>
            <a:r>
              <a:rPr lang="en-US" sz="1600" i="1" dirty="0"/>
              <a:t>  …by our walk of holiness </a:t>
            </a:r>
            <a:r>
              <a:rPr lang="en-US" sz="1600" dirty="0"/>
              <a:t>(1:13-25</a:t>
            </a:r>
            <a:r>
              <a:rPr lang="en-US" sz="1600" i="1" dirty="0"/>
              <a:t>)</a:t>
            </a:r>
          </a:p>
        </p:txBody>
      </p:sp>
      <p:sp>
        <p:nvSpPr>
          <p:cNvPr id="93" name="TextBox 92"/>
          <p:cNvSpPr txBox="1"/>
          <p:nvPr/>
        </p:nvSpPr>
        <p:spPr>
          <a:xfrm>
            <a:off x="1219200" y="3352800"/>
            <a:ext cx="2702984" cy="615553"/>
          </a:xfrm>
          <a:prstGeom prst="rect">
            <a:avLst/>
          </a:prstGeom>
          <a:noFill/>
        </p:spPr>
        <p:txBody>
          <a:bodyPr wrap="square" rtlCol="0">
            <a:spAutoFit/>
          </a:bodyPr>
          <a:lstStyle/>
          <a:p>
            <a:r>
              <a:rPr lang="en-US" dirty="0"/>
              <a:t>…</a:t>
            </a:r>
            <a:r>
              <a:rPr lang="en-US" sz="1600" i="1" dirty="0"/>
              <a:t>for our new identity in Christ</a:t>
            </a:r>
            <a:br>
              <a:rPr lang="en-US" sz="1600" i="1" dirty="0"/>
            </a:br>
            <a:r>
              <a:rPr lang="en-US" sz="1600" i="1" dirty="0"/>
              <a:t>                   </a:t>
            </a:r>
            <a:r>
              <a:rPr lang="en-US" sz="1600" dirty="0"/>
              <a:t>(2:1-12)</a:t>
            </a:r>
            <a:endParaRPr lang="en-US" dirty="0"/>
          </a:p>
        </p:txBody>
      </p:sp>
      <p:sp>
        <p:nvSpPr>
          <p:cNvPr id="94" name="TextBox 93"/>
          <p:cNvSpPr txBox="1"/>
          <p:nvPr/>
        </p:nvSpPr>
        <p:spPr>
          <a:xfrm>
            <a:off x="4114800" y="1981200"/>
            <a:ext cx="2245627" cy="584775"/>
          </a:xfrm>
          <a:prstGeom prst="rect">
            <a:avLst/>
          </a:prstGeom>
          <a:noFill/>
        </p:spPr>
        <p:txBody>
          <a:bodyPr wrap="square" rtlCol="0">
            <a:spAutoFit/>
          </a:bodyPr>
          <a:lstStyle/>
          <a:p>
            <a:r>
              <a:rPr lang="en-US" sz="1600" b="1" i="1" dirty="0"/>
              <a:t>“</a:t>
            </a:r>
            <a:r>
              <a:rPr lang="en-US" sz="1600" i="1" dirty="0"/>
              <a:t>Submit yourselves for</a:t>
            </a:r>
          </a:p>
          <a:p>
            <a:r>
              <a:rPr lang="en-US" sz="1600" i="1" dirty="0"/>
              <a:t>the Lord’s sake</a:t>
            </a:r>
            <a:r>
              <a:rPr lang="en-US" sz="1600" dirty="0"/>
              <a:t>…”(2:13)</a:t>
            </a:r>
          </a:p>
        </p:txBody>
      </p:sp>
      <p:sp>
        <p:nvSpPr>
          <p:cNvPr id="95" name="TextBox 94"/>
          <p:cNvSpPr txBox="1"/>
          <p:nvPr/>
        </p:nvSpPr>
        <p:spPr>
          <a:xfrm>
            <a:off x="4114800" y="2514600"/>
            <a:ext cx="2042469" cy="1569660"/>
          </a:xfrm>
          <a:prstGeom prst="rect">
            <a:avLst/>
          </a:prstGeom>
          <a:noFill/>
        </p:spPr>
        <p:txBody>
          <a:bodyPr wrap="square" rtlCol="0">
            <a:spAutoFit/>
          </a:bodyPr>
          <a:lstStyle/>
          <a:p>
            <a:r>
              <a:rPr lang="en-US" sz="1600" i="1" dirty="0"/>
              <a:t>…to the government </a:t>
            </a:r>
            <a:br>
              <a:rPr lang="en-US" sz="1600" i="1" dirty="0"/>
            </a:br>
            <a:r>
              <a:rPr lang="en-US" sz="1600" dirty="0"/>
              <a:t>             (2:13-17)</a:t>
            </a:r>
          </a:p>
          <a:p>
            <a:r>
              <a:rPr lang="en-US" sz="1600" i="1" dirty="0"/>
              <a:t>....at work (2:18-20)</a:t>
            </a:r>
          </a:p>
          <a:p>
            <a:r>
              <a:rPr lang="en-US" sz="1600" i="1" dirty="0"/>
              <a:t>....like Christ </a:t>
            </a:r>
            <a:r>
              <a:rPr lang="en-US" sz="1600" dirty="0"/>
              <a:t>(2:21-25)</a:t>
            </a:r>
          </a:p>
          <a:p>
            <a:r>
              <a:rPr lang="en-US" sz="1600" i="1" dirty="0"/>
              <a:t>….in the home </a:t>
            </a:r>
            <a:r>
              <a:rPr lang="en-US" sz="1600" dirty="0"/>
              <a:t>(3:1-7)</a:t>
            </a:r>
            <a:endParaRPr lang="en-US" sz="1600" i="1" dirty="0"/>
          </a:p>
          <a:p>
            <a:endParaRPr lang="en-US" sz="1600" dirty="0"/>
          </a:p>
        </p:txBody>
      </p:sp>
      <p:sp>
        <p:nvSpPr>
          <p:cNvPr id="96" name="TextBox 95"/>
          <p:cNvSpPr txBox="1"/>
          <p:nvPr/>
        </p:nvSpPr>
        <p:spPr>
          <a:xfrm>
            <a:off x="6172200" y="2057400"/>
            <a:ext cx="2600750" cy="1846659"/>
          </a:xfrm>
          <a:prstGeom prst="rect">
            <a:avLst/>
          </a:prstGeom>
          <a:noFill/>
        </p:spPr>
        <p:txBody>
          <a:bodyPr wrap="square" rtlCol="0">
            <a:spAutoFit/>
          </a:bodyPr>
          <a:lstStyle/>
          <a:p>
            <a:r>
              <a:rPr lang="en-US" i="1" dirty="0"/>
              <a:t>“</a:t>
            </a:r>
            <a:r>
              <a:rPr lang="en-US" sz="1600" i="1" dirty="0"/>
              <a:t>Christ has suffered</a:t>
            </a:r>
            <a:r>
              <a:rPr lang="en-US" sz="1600" dirty="0"/>
              <a:t>…(4:1)</a:t>
            </a:r>
          </a:p>
          <a:p>
            <a:pPr>
              <a:buFont typeface="Arial" pitchFamily="34" charset="0"/>
              <a:buChar char="•"/>
            </a:pPr>
            <a:r>
              <a:rPr lang="en-US" sz="1600" i="1" dirty="0"/>
              <a:t>Keep good conscience (3;16)</a:t>
            </a:r>
          </a:p>
          <a:p>
            <a:pPr>
              <a:buFont typeface="Arial" pitchFamily="34" charset="0"/>
              <a:buChar char="•"/>
            </a:pPr>
            <a:r>
              <a:rPr lang="en-US" sz="1600" i="1" dirty="0"/>
              <a:t>Rejoice in sufferings (</a:t>
            </a:r>
            <a:r>
              <a:rPr lang="en-US" sz="1600" dirty="0"/>
              <a:t>4:13</a:t>
            </a:r>
            <a:r>
              <a:rPr lang="en-US" sz="1600" i="1" dirty="0"/>
              <a:t>)</a:t>
            </a:r>
          </a:p>
          <a:p>
            <a:pPr>
              <a:buFont typeface="Arial" pitchFamily="34" charset="0"/>
              <a:buChar char="•"/>
            </a:pPr>
            <a:r>
              <a:rPr lang="en-US" sz="1600" i="1" dirty="0"/>
              <a:t>Commit to God </a:t>
            </a:r>
            <a:r>
              <a:rPr lang="en-US" sz="1600" dirty="0"/>
              <a:t>(4:19)</a:t>
            </a:r>
          </a:p>
          <a:p>
            <a:pPr>
              <a:buFont typeface="Arial" pitchFamily="34" charset="0"/>
              <a:buChar char="•"/>
            </a:pPr>
            <a:r>
              <a:rPr lang="en-US" sz="1600" i="1" dirty="0"/>
              <a:t>Be humble </a:t>
            </a:r>
            <a:r>
              <a:rPr lang="en-US" sz="1600" dirty="0"/>
              <a:t>(5:6)</a:t>
            </a:r>
          </a:p>
          <a:p>
            <a:pPr>
              <a:buFont typeface="Arial" pitchFamily="34" charset="0"/>
              <a:buChar char="•"/>
            </a:pPr>
            <a:r>
              <a:rPr lang="en-US" sz="1600" i="1" dirty="0"/>
              <a:t>Cast anxiety on God </a:t>
            </a:r>
            <a:r>
              <a:rPr lang="en-US" sz="1600" dirty="0"/>
              <a:t>(5:7)</a:t>
            </a:r>
          </a:p>
          <a:p>
            <a:endParaRPr lang="en-US" sz="1600" i="1" dirty="0"/>
          </a:p>
        </p:txBody>
      </p:sp>
      <p:sp>
        <p:nvSpPr>
          <p:cNvPr id="97" name="TextBox 96"/>
          <p:cNvSpPr txBox="1"/>
          <p:nvPr/>
        </p:nvSpPr>
        <p:spPr>
          <a:xfrm>
            <a:off x="-40955" y="4381382"/>
            <a:ext cx="1214992" cy="369332"/>
          </a:xfrm>
          <a:prstGeom prst="rect">
            <a:avLst/>
          </a:prstGeom>
          <a:noFill/>
        </p:spPr>
        <p:txBody>
          <a:bodyPr wrap="square" rtlCol="0">
            <a:spAutoFit/>
          </a:bodyPr>
          <a:lstStyle/>
          <a:p>
            <a:r>
              <a:rPr lang="en-US" b="1" dirty="0"/>
              <a:t>Emphasis</a:t>
            </a:r>
          </a:p>
        </p:txBody>
      </p:sp>
      <p:sp>
        <p:nvSpPr>
          <p:cNvPr id="98" name="TextBox 97"/>
          <p:cNvSpPr txBox="1"/>
          <p:nvPr/>
        </p:nvSpPr>
        <p:spPr>
          <a:xfrm>
            <a:off x="228600" y="4800600"/>
            <a:ext cx="729752" cy="369332"/>
          </a:xfrm>
          <a:prstGeom prst="rect">
            <a:avLst/>
          </a:prstGeom>
          <a:noFill/>
        </p:spPr>
        <p:txBody>
          <a:bodyPr wrap="none" rtlCol="0">
            <a:spAutoFit/>
          </a:bodyPr>
          <a:lstStyle/>
          <a:p>
            <a:r>
              <a:rPr lang="en-US" b="1" dirty="0"/>
              <a:t>Grace</a:t>
            </a:r>
          </a:p>
        </p:txBody>
      </p:sp>
      <p:sp>
        <p:nvSpPr>
          <p:cNvPr id="101" name="TextBox 100"/>
          <p:cNvSpPr txBox="1"/>
          <p:nvPr/>
        </p:nvSpPr>
        <p:spPr>
          <a:xfrm>
            <a:off x="228600" y="5181600"/>
            <a:ext cx="688009" cy="369332"/>
          </a:xfrm>
          <a:prstGeom prst="rect">
            <a:avLst/>
          </a:prstGeom>
          <a:noFill/>
        </p:spPr>
        <p:txBody>
          <a:bodyPr wrap="none" rtlCol="0">
            <a:spAutoFit/>
          </a:bodyPr>
          <a:lstStyle/>
          <a:p>
            <a:r>
              <a:rPr lang="en-US" b="1" dirty="0"/>
              <a:t>Hope</a:t>
            </a:r>
          </a:p>
        </p:txBody>
      </p:sp>
      <p:sp>
        <p:nvSpPr>
          <p:cNvPr id="102" name="TextBox 101"/>
          <p:cNvSpPr txBox="1"/>
          <p:nvPr/>
        </p:nvSpPr>
        <p:spPr>
          <a:xfrm>
            <a:off x="152400" y="5715000"/>
            <a:ext cx="833883" cy="369332"/>
          </a:xfrm>
          <a:prstGeom prst="rect">
            <a:avLst/>
          </a:prstGeom>
          <a:noFill/>
        </p:spPr>
        <p:txBody>
          <a:bodyPr wrap="none" rtlCol="0">
            <a:spAutoFit/>
          </a:bodyPr>
          <a:lstStyle/>
          <a:p>
            <a:r>
              <a:rPr lang="en-US" b="1" dirty="0"/>
              <a:t>Theme</a:t>
            </a:r>
          </a:p>
        </p:txBody>
      </p:sp>
      <p:sp>
        <p:nvSpPr>
          <p:cNvPr id="103" name="TextBox 102"/>
          <p:cNvSpPr txBox="1"/>
          <p:nvPr/>
        </p:nvSpPr>
        <p:spPr>
          <a:xfrm>
            <a:off x="0" y="6248400"/>
            <a:ext cx="1406871" cy="338554"/>
          </a:xfrm>
          <a:prstGeom prst="rect">
            <a:avLst/>
          </a:prstGeom>
          <a:noFill/>
        </p:spPr>
        <p:txBody>
          <a:bodyPr wrap="square" rtlCol="0">
            <a:spAutoFit/>
          </a:bodyPr>
          <a:lstStyle/>
          <a:p>
            <a:r>
              <a:rPr lang="en-US" sz="1600" b="1" dirty="0"/>
              <a:t>Key Verses</a:t>
            </a:r>
          </a:p>
        </p:txBody>
      </p:sp>
      <p:sp>
        <p:nvSpPr>
          <p:cNvPr id="105" name="TextBox 104"/>
          <p:cNvSpPr txBox="1"/>
          <p:nvPr/>
        </p:nvSpPr>
        <p:spPr>
          <a:xfrm>
            <a:off x="1600200" y="4343400"/>
            <a:ext cx="1447800" cy="369332"/>
          </a:xfrm>
          <a:prstGeom prst="rect">
            <a:avLst/>
          </a:prstGeom>
          <a:noFill/>
        </p:spPr>
        <p:txBody>
          <a:bodyPr wrap="square" rtlCol="0">
            <a:spAutoFit/>
          </a:bodyPr>
          <a:lstStyle/>
          <a:p>
            <a:r>
              <a:rPr lang="en-US" b="1" dirty="0"/>
              <a:t>      Informing</a:t>
            </a:r>
          </a:p>
        </p:txBody>
      </p:sp>
      <p:sp>
        <p:nvSpPr>
          <p:cNvPr id="106" name="TextBox 105"/>
          <p:cNvSpPr txBox="1"/>
          <p:nvPr/>
        </p:nvSpPr>
        <p:spPr>
          <a:xfrm>
            <a:off x="4343400" y="4343400"/>
            <a:ext cx="1295400" cy="369332"/>
          </a:xfrm>
          <a:prstGeom prst="rect">
            <a:avLst/>
          </a:prstGeom>
          <a:noFill/>
        </p:spPr>
        <p:txBody>
          <a:bodyPr wrap="square" rtlCol="0">
            <a:spAutoFit/>
          </a:bodyPr>
          <a:lstStyle/>
          <a:p>
            <a:r>
              <a:rPr lang="en-US" b="1" dirty="0"/>
              <a:t>  Exhorting</a:t>
            </a:r>
          </a:p>
        </p:txBody>
      </p:sp>
      <p:sp>
        <p:nvSpPr>
          <p:cNvPr id="107" name="TextBox 106"/>
          <p:cNvSpPr txBox="1"/>
          <p:nvPr/>
        </p:nvSpPr>
        <p:spPr>
          <a:xfrm>
            <a:off x="6705600" y="4343400"/>
            <a:ext cx="1502641" cy="369332"/>
          </a:xfrm>
          <a:prstGeom prst="rect">
            <a:avLst/>
          </a:prstGeom>
          <a:noFill/>
        </p:spPr>
        <p:txBody>
          <a:bodyPr wrap="square" rtlCol="0">
            <a:spAutoFit/>
          </a:bodyPr>
          <a:lstStyle/>
          <a:p>
            <a:r>
              <a:rPr lang="en-US" b="1" dirty="0"/>
              <a:t>Encouraging</a:t>
            </a:r>
          </a:p>
        </p:txBody>
      </p:sp>
      <p:sp>
        <p:nvSpPr>
          <p:cNvPr id="109" name="TextBox 108"/>
          <p:cNvSpPr txBox="1"/>
          <p:nvPr/>
        </p:nvSpPr>
        <p:spPr>
          <a:xfrm>
            <a:off x="1676400" y="4724400"/>
            <a:ext cx="1600200" cy="369332"/>
          </a:xfrm>
          <a:prstGeom prst="rect">
            <a:avLst/>
          </a:prstGeom>
          <a:noFill/>
        </p:spPr>
        <p:txBody>
          <a:bodyPr wrap="square" rtlCol="0">
            <a:spAutoFit/>
          </a:bodyPr>
          <a:lstStyle/>
          <a:p>
            <a:r>
              <a:rPr lang="en-US" dirty="0"/>
              <a:t>    …</a:t>
            </a:r>
            <a:r>
              <a:rPr lang="en-US" b="1" dirty="0"/>
              <a:t>to go on </a:t>
            </a:r>
          </a:p>
        </p:txBody>
      </p:sp>
      <p:sp>
        <p:nvSpPr>
          <p:cNvPr id="111" name="TextBox 110"/>
          <p:cNvSpPr txBox="1"/>
          <p:nvPr/>
        </p:nvSpPr>
        <p:spPr>
          <a:xfrm>
            <a:off x="4114800" y="4724400"/>
            <a:ext cx="2002907" cy="369332"/>
          </a:xfrm>
          <a:prstGeom prst="rect">
            <a:avLst/>
          </a:prstGeom>
          <a:noFill/>
        </p:spPr>
        <p:txBody>
          <a:bodyPr wrap="square" rtlCol="0">
            <a:spAutoFit/>
          </a:bodyPr>
          <a:lstStyle/>
          <a:p>
            <a:r>
              <a:rPr lang="en-US" b="1" dirty="0"/>
              <a:t>…to live faithfully</a:t>
            </a:r>
          </a:p>
        </p:txBody>
      </p:sp>
      <p:sp>
        <p:nvSpPr>
          <p:cNvPr id="112" name="TextBox 111"/>
          <p:cNvSpPr txBox="1"/>
          <p:nvPr/>
        </p:nvSpPr>
        <p:spPr>
          <a:xfrm>
            <a:off x="6477000" y="4724400"/>
            <a:ext cx="1766830" cy="369332"/>
          </a:xfrm>
          <a:prstGeom prst="rect">
            <a:avLst/>
          </a:prstGeom>
          <a:noFill/>
        </p:spPr>
        <p:txBody>
          <a:bodyPr wrap="none" rtlCol="0">
            <a:spAutoFit/>
          </a:bodyPr>
          <a:lstStyle/>
          <a:p>
            <a:r>
              <a:rPr lang="en-US" b="1" dirty="0"/>
              <a:t>  …to stand firm</a:t>
            </a:r>
          </a:p>
        </p:txBody>
      </p:sp>
      <p:sp>
        <p:nvSpPr>
          <p:cNvPr id="113" name="TextBox 112"/>
          <p:cNvSpPr txBox="1"/>
          <p:nvPr/>
        </p:nvSpPr>
        <p:spPr>
          <a:xfrm>
            <a:off x="1175249" y="5136177"/>
            <a:ext cx="2743200" cy="646331"/>
          </a:xfrm>
          <a:prstGeom prst="rect">
            <a:avLst/>
          </a:prstGeom>
          <a:noFill/>
        </p:spPr>
        <p:txBody>
          <a:bodyPr wrap="square" rtlCol="0">
            <a:spAutoFit/>
          </a:bodyPr>
          <a:lstStyle/>
          <a:p>
            <a:r>
              <a:rPr lang="en-US" b="1" dirty="0"/>
              <a:t>A living hope through </a:t>
            </a:r>
          </a:p>
          <a:p>
            <a:r>
              <a:rPr lang="en-US" b="1" dirty="0"/>
              <a:t>Christ’s resurrection (1:3)</a:t>
            </a:r>
          </a:p>
        </p:txBody>
      </p:sp>
      <p:sp>
        <p:nvSpPr>
          <p:cNvPr id="116" name="TextBox 115"/>
          <p:cNvSpPr txBox="1"/>
          <p:nvPr/>
        </p:nvSpPr>
        <p:spPr>
          <a:xfrm>
            <a:off x="3962400" y="5105400"/>
            <a:ext cx="2262618" cy="646331"/>
          </a:xfrm>
          <a:prstGeom prst="rect">
            <a:avLst/>
          </a:prstGeom>
          <a:noFill/>
        </p:spPr>
        <p:txBody>
          <a:bodyPr wrap="square" rtlCol="0">
            <a:spAutoFit/>
          </a:bodyPr>
          <a:lstStyle/>
          <a:p>
            <a:r>
              <a:rPr lang="en-US" b="1" dirty="0"/>
              <a:t>  A righteous hope</a:t>
            </a:r>
          </a:p>
          <a:p>
            <a:r>
              <a:rPr lang="en-US" b="1" dirty="0"/>
              <a:t>through submission</a:t>
            </a:r>
          </a:p>
        </p:txBody>
      </p:sp>
      <p:sp>
        <p:nvSpPr>
          <p:cNvPr id="117" name="TextBox 116"/>
          <p:cNvSpPr txBox="1"/>
          <p:nvPr/>
        </p:nvSpPr>
        <p:spPr>
          <a:xfrm>
            <a:off x="6095999" y="5136178"/>
            <a:ext cx="2743197" cy="646331"/>
          </a:xfrm>
          <a:prstGeom prst="rect">
            <a:avLst/>
          </a:prstGeom>
          <a:noFill/>
        </p:spPr>
        <p:txBody>
          <a:bodyPr wrap="square" rtlCol="0">
            <a:spAutoFit/>
          </a:bodyPr>
          <a:lstStyle/>
          <a:p>
            <a:r>
              <a:rPr lang="en-US" b="1" dirty="0"/>
              <a:t>A trusting hope through</a:t>
            </a:r>
          </a:p>
          <a:p>
            <a:r>
              <a:rPr lang="en-US" b="1" dirty="0"/>
              <a:t>            faith (4:19)</a:t>
            </a:r>
          </a:p>
        </p:txBody>
      </p:sp>
      <p:sp>
        <p:nvSpPr>
          <p:cNvPr id="118" name="TextBox 117"/>
          <p:cNvSpPr txBox="1"/>
          <p:nvPr/>
        </p:nvSpPr>
        <p:spPr>
          <a:xfrm>
            <a:off x="1553290" y="5722441"/>
            <a:ext cx="6593680" cy="369332"/>
          </a:xfrm>
          <a:prstGeom prst="rect">
            <a:avLst/>
          </a:prstGeom>
          <a:noFill/>
        </p:spPr>
        <p:txBody>
          <a:bodyPr wrap="square" rtlCol="0">
            <a:spAutoFit/>
          </a:bodyPr>
          <a:lstStyle/>
          <a:p>
            <a:r>
              <a:rPr lang="en-US" b="1" dirty="0"/>
              <a:t>Holy living in a hostile world; hope in the midst of suffering</a:t>
            </a:r>
          </a:p>
        </p:txBody>
      </p:sp>
      <p:sp>
        <p:nvSpPr>
          <p:cNvPr id="119" name="TextBox 118"/>
          <p:cNvSpPr txBox="1"/>
          <p:nvPr/>
        </p:nvSpPr>
        <p:spPr>
          <a:xfrm>
            <a:off x="2895600" y="6172200"/>
            <a:ext cx="4191000" cy="369332"/>
          </a:xfrm>
          <a:prstGeom prst="rect">
            <a:avLst/>
          </a:prstGeom>
          <a:noFill/>
        </p:spPr>
        <p:txBody>
          <a:bodyPr wrap="square" rtlCol="0">
            <a:spAutoFit/>
          </a:bodyPr>
          <a:lstStyle/>
          <a:p>
            <a:r>
              <a:rPr lang="en-US" b="1" dirty="0"/>
              <a:t>1:3-5, 13-16; 2:21; 4:12-13, 19; 5:10-11)</a:t>
            </a:r>
          </a:p>
        </p:txBody>
      </p:sp>
      <p:sp>
        <p:nvSpPr>
          <p:cNvPr id="4" name="TextBox 3">
            <a:extLst>
              <a:ext uri="{FF2B5EF4-FFF2-40B4-BE49-F238E27FC236}">
                <a16:creationId xmlns:a16="http://schemas.microsoft.com/office/drawing/2014/main" id="{B49D6735-550C-874B-B4C7-4EE15ADB898A}"/>
              </a:ext>
            </a:extLst>
          </p:cNvPr>
          <p:cNvSpPr txBox="1"/>
          <p:nvPr/>
        </p:nvSpPr>
        <p:spPr>
          <a:xfrm>
            <a:off x="-62424" y="1560576"/>
            <a:ext cx="1103439" cy="2554545"/>
          </a:xfrm>
          <a:prstGeom prst="rect">
            <a:avLst/>
          </a:prstGeom>
          <a:noFill/>
        </p:spPr>
        <p:txBody>
          <a:bodyPr wrap="square" rtlCol="0">
            <a:spAutoFit/>
          </a:bodyPr>
          <a:lstStyle/>
          <a:p>
            <a:r>
              <a:rPr lang="en-US" sz="1600" dirty="0"/>
              <a:t>“Beloved, do not be surprised at the fiery trial when it comes upon you to test you” (4:12a)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99948" y="3846947"/>
            <a:ext cx="8544104" cy="1371600"/>
          </a:xfrm>
          <a:ln w="28575">
            <a:solidFill>
              <a:srgbClr val="FFC000"/>
            </a:solidFill>
          </a:ln>
        </p:spPr>
        <p:txBody>
          <a:bodyPr>
            <a:normAutofit lnSpcReduction="10000"/>
          </a:bodyPr>
          <a:lstStyle/>
          <a:p>
            <a:pPr marL="0" indent="0">
              <a:buNone/>
            </a:pPr>
            <a:r>
              <a:rPr lang="en-US" sz="2700" b="1" baseline="30000" dirty="0"/>
              <a:t>“</a:t>
            </a:r>
            <a:r>
              <a:rPr lang="en-US" sz="2200" dirty="0"/>
              <a:t>No temptation has overtaken you that is not common to man. God is faithful, and </a:t>
            </a:r>
            <a:r>
              <a:rPr lang="en-US" sz="2200" b="1" dirty="0"/>
              <a:t>he will not let you </a:t>
            </a:r>
            <a:r>
              <a:rPr lang="en-US" sz="2200" dirty="0"/>
              <a:t>be tempted beyond your ability, but with the temptation he will also provide the </a:t>
            </a:r>
            <a:r>
              <a:rPr lang="en-US" sz="2200" b="1" dirty="0"/>
              <a:t>way of escape</a:t>
            </a:r>
            <a:r>
              <a:rPr lang="en-US" sz="2200" dirty="0"/>
              <a:t>, that you may be able to endure it” (1 Cor. 10:13)</a:t>
            </a:r>
          </a:p>
        </p:txBody>
      </p:sp>
      <p:sp>
        <p:nvSpPr>
          <p:cNvPr id="4" name="TextBox 3"/>
          <p:cNvSpPr txBox="1"/>
          <p:nvPr/>
        </p:nvSpPr>
        <p:spPr>
          <a:xfrm>
            <a:off x="426858" y="118872"/>
            <a:ext cx="1294534" cy="840433"/>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en-US" sz="2400" dirty="0"/>
              <a:t>Sober-minded</a:t>
            </a:r>
          </a:p>
        </p:txBody>
      </p:sp>
      <p:sp>
        <p:nvSpPr>
          <p:cNvPr id="6" name="TextBox 5"/>
          <p:cNvSpPr txBox="1"/>
          <p:nvPr/>
        </p:nvSpPr>
        <p:spPr>
          <a:xfrm>
            <a:off x="6534744" y="308254"/>
            <a:ext cx="1654629" cy="461665"/>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lang="en-US" sz="2400" dirty="0"/>
              <a:t>Resistant</a:t>
            </a:r>
          </a:p>
        </p:txBody>
      </p:sp>
      <p:sp>
        <p:nvSpPr>
          <p:cNvPr id="7" name="TextBox 6"/>
          <p:cNvSpPr txBox="1"/>
          <p:nvPr/>
        </p:nvSpPr>
        <p:spPr>
          <a:xfrm>
            <a:off x="371296" y="5490028"/>
            <a:ext cx="1045029" cy="1200329"/>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lang="en-US" sz="2400" dirty="0"/>
              <a:t>Firm in your faith</a:t>
            </a:r>
          </a:p>
        </p:txBody>
      </p:sp>
      <p:sp>
        <p:nvSpPr>
          <p:cNvPr id="9" name="TextBox 8"/>
          <p:cNvSpPr txBox="1"/>
          <p:nvPr/>
        </p:nvSpPr>
        <p:spPr>
          <a:xfrm>
            <a:off x="3705448" y="5508499"/>
            <a:ext cx="2217818" cy="1200329"/>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lang="en-US" sz="2400" dirty="0"/>
              <a:t>Accountability</a:t>
            </a:r>
            <a:r>
              <a:rPr lang="en-US" sz="1350" dirty="0"/>
              <a:t> </a:t>
            </a:r>
            <a:r>
              <a:rPr lang="en-US" sz="2400" dirty="0"/>
              <a:t>- lean on your brother</a:t>
            </a:r>
          </a:p>
        </p:txBody>
      </p:sp>
      <p:sp>
        <p:nvSpPr>
          <p:cNvPr id="10" name="TextBox 9"/>
          <p:cNvSpPr txBox="1"/>
          <p:nvPr/>
        </p:nvSpPr>
        <p:spPr>
          <a:xfrm>
            <a:off x="7086600" y="5859359"/>
            <a:ext cx="1413016" cy="461665"/>
          </a:xfrm>
          <a:prstGeom prst="rect">
            <a:avLst/>
          </a:prstGeom>
        </p:spPr>
        <p:style>
          <a:lnRef idx="2">
            <a:schemeClr val="dk1">
              <a:shade val="50000"/>
            </a:schemeClr>
          </a:lnRef>
          <a:fillRef idx="1">
            <a:schemeClr val="dk1"/>
          </a:fillRef>
          <a:effectRef idx="0">
            <a:schemeClr val="dk1"/>
          </a:effectRef>
          <a:fontRef idx="minor">
            <a:schemeClr val="lt1"/>
          </a:fontRef>
        </p:style>
        <p:txBody>
          <a:bodyPr wrap="none" rtlCol="0">
            <a:spAutoFit/>
          </a:bodyPr>
          <a:lstStyle/>
          <a:p>
            <a:pPr algn="ctr"/>
            <a:r>
              <a:rPr lang="en-US" sz="2400" dirty="0"/>
              <a:t>Trust God</a:t>
            </a:r>
          </a:p>
        </p:txBody>
      </p:sp>
      <p:sp>
        <p:nvSpPr>
          <p:cNvPr id="13" name="TextBox 12"/>
          <p:cNvSpPr txBox="1"/>
          <p:nvPr/>
        </p:nvSpPr>
        <p:spPr>
          <a:xfrm>
            <a:off x="3705448" y="308255"/>
            <a:ext cx="1436914" cy="461665"/>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lang="en-US" sz="2400" dirty="0"/>
              <a:t>Watchful</a:t>
            </a:r>
          </a:p>
        </p:txBody>
      </p:sp>
      <p:sp>
        <p:nvSpPr>
          <p:cNvPr id="11" name="Content Placeholder 2">
            <a:extLst>
              <a:ext uri="{FF2B5EF4-FFF2-40B4-BE49-F238E27FC236}">
                <a16:creationId xmlns:a16="http://schemas.microsoft.com/office/drawing/2014/main" id="{C4AA6965-8074-8644-81C3-08B88551EE32}"/>
              </a:ext>
            </a:extLst>
          </p:cNvPr>
          <p:cNvSpPr txBox="1">
            <a:spLocks/>
          </p:cNvSpPr>
          <p:nvPr/>
        </p:nvSpPr>
        <p:spPr>
          <a:xfrm>
            <a:off x="299948" y="1035173"/>
            <a:ext cx="8615452" cy="2622387"/>
          </a:xfrm>
          <a:prstGeom prst="rect">
            <a:avLst/>
          </a:prstGeom>
          <a:ln w="28575">
            <a:solidFill>
              <a:srgbClr val="FFC000"/>
            </a:solidFill>
          </a:ln>
        </p:spPr>
        <p:txBody>
          <a:bodyPr vert="horz" lIns="54864" tIns="91440" rtlCol="0">
            <a:norm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0" indent="0">
              <a:buNone/>
            </a:pPr>
            <a:r>
              <a:rPr lang="en-US" sz="2200" dirty="0"/>
              <a:t>“Be </a:t>
            </a:r>
            <a:r>
              <a:rPr lang="en-US" sz="2200" b="1" dirty="0"/>
              <a:t>sober-minded;</a:t>
            </a:r>
            <a:r>
              <a:rPr lang="en-US" sz="2200" dirty="0"/>
              <a:t> be </a:t>
            </a:r>
            <a:r>
              <a:rPr lang="en-US" sz="2200" b="1" dirty="0"/>
              <a:t>watchful</a:t>
            </a:r>
            <a:r>
              <a:rPr lang="en-US" sz="2200" dirty="0"/>
              <a:t>. Your adversary the devil prowls around like a roaring lion, seeking someone to devour. 9 </a:t>
            </a:r>
            <a:r>
              <a:rPr lang="en-US" sz="2200" b="1" dirty="0"/>
              <a:t>Resist him</a:t>
            </a:r>
            <a:r>
              <a:rPr lang="en-US" sz="2200" dirty="0"/>
              <a:t>, </a:t>
            </a:r>
            <a:r>
              <a:rPr lang="en-US" sz="2200" b="1" dirty="0"/>
              <a:t>firm in your faith</a:t>
            </a:r>
            <a:r>
              <a:rPr lang="en-US" sz="2200" dirty="0"/>
              <a:t>, knowing that the same kinds of suffering are </a:t>
            </a:r>
            <a:r>
              <a:rPr lang="en-US" sz="2200" b="1" dirty="0"/>
              <a:t>being experienced by your brotherhood throughout the world</a:t>
            </a:r>
            <a:r>
              <a:rPr lang="en-US" sz="2200" dirty="0"/>
              <a:t>. 10 And after you have suffered a little while, the God of all grace, who has called you to his eternal glory </a:t>
            </a:r>
            <a:r>
              <a:rPr lang="en-US" sz="2200" b="1" dirty="0"/>
              <a:t>in Christ, will himself restore, confirm, strengthen, and establish you</a:t>
            </a:r>
            <a:r>
              <a:rPr lang="en-US" sz="2200" dirty="0"/>
              <a:t>. 11 To him be the dominion forever and ever. Amen. (1 Peter 5:8-11)</a:t>
            </a:r>
          </a:p>
        </p:txBody>
      </p:sp>
    </p:spTree>
    <p:extLst>
      <p:ext uri="{BB962C8B-B14F-4D97-AF65-F5344CB8AC3E}">
        <p14:creationId xmlns:p14="http://schemas.microsoft.com/office/powerpoint/2010/main" val="265462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bg/>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animBg="1"/>
      <p:bldP spid="6" grpId="0" animBg="1"/>
      <p:bldP spid="7" grpId="0" animBg="1"/>
      <p:bldP spid="9" grpId="0" animBg="1"/>
      <p:bldP spid="10" grpId="0" animBg="1"/>
      <p:bldP spid="13" grpId="0" animBg="1"/>
      <p:bldP spid="11"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DD1003-122A-FF43-A66A-4E6223C811EF}"/>
              </a:ext>
            </a:extLst>
          </p:cNvPr>
          <p:cNvSpPr>
            <a:spLocks noGrp="1"/>
          </p:cNvSpPr>
          <p:nvPr>
            <p:ph type="title"/>
          </p:nvPr>
        </p:nvSpPr>
        <p:spPr/>
        <p:txBody>
          <a:bodyPr>
            <a:normAutofit/>
          </a:bodyPr>
          <a:lstStyle/>
          <a:p>
            <a:r>
              <a:rPr lang="en-US" sz="3200" dirty="0"/>
              <a:t>Conclusion</a:t>
            </a:r>
          </a:p>
        </p:txBody>
      </p:sp>
      <p:sp>
        <p:nvSpPr>
          <p:cNvPr id="3" name="Content Placeholder 2">
            <a:extLst>
              <a:ext uri="{FF2B5EF4-FFF2-40B4-BE49-F238E27FC236}">
                <a16:creationId xmlns:a16="http://schemas.microsoft.com/office/drawing/2014/main" id="{CEB2EFAF-6370-2E41-BCDC-20C090FBE956}"/>
              </a:ext>
            </a:extLst>
          </p:cNvPr>
          <p:cNvSpPr>
            <a:spLocks noGrp="1"/>
          </p:cNvSpPr>
          <p:nvPr>
            <p:ph idx="1"/>
          </p:nvPr>
        </p:nvSpPr>
        <p:spPr>
          <a:xfrm>
            <a:off x="152400" y="1600200"/>
            <a:ext cx="8763000" cy="5257800"/>
          </a:xfrm>
        </p:spPr>
        <p:txBody>
          <a:bodyPr>
            <a:normAutofit fontScale="70000" lnSpcReduction="20000"/>
          </a:bodyPr>
          <a:lstStyle/>
          <a:p>
            <a:pPr marL="118872" indent="0">
              <a:buNone/>
            </a:pPr>
            <a:r>
              <a:rPr lang="en-US" dirty="0"/>
              <a:t>As we close out this epistle Peter’s words of encouragement continues as he offers hope to suffering Christians.  The word “</a:t>
            </a:r>
            <a:r>
              <a:rPr lang="en-US" i="1" dirty="0"/>
              <a:t>Therefore</a:t>
            </a:r>
            <a:r>
              <a:rPr lang="en-US" dirty="0"/>
              <a:t>” or “</a:t>
            </a:r>
            <a:r>
              <a:rPr lang="en-US" i="1" dirty="0"/>
              <a:t>So</a:t>
            </a:r>
            <a:r>
              <a:rPr lang="en-US" dirty="0"/>
              <a:t>” (5:1) informs the reader that Peter is still talking on the same subject – how is it that Christians can endure the “</a:t>
            </a:r>
            <a:r>
              <a:rPr lang="en-US" i="1" dirty="0"/>
              <a:t>fiery ordeal</a:t>
            </a:r>
            <a:r>
              <a:rPr lang="en-US" dirty="0"/>
              <a:t>” of unjust treatment, trials, and tribulations in this life as they look forward to the next? He has told them to have a “</a:t>
            </a:r>
            <a:r>
              <a:rPr lang="en-US" i="1" dirty="0"/>
              <a:t>living hope</a:t>
            </a:r>
            <a:r>
              <a:rPr lang="en-US" dirty="0"/>
              <a:t>” (1:3), to “</a:t>
            </a:r>
            <a:r>
              <a:rPr lang="en-US" i="1" dirty="0"/>
              <a:t>prepare their minds for action</a:t>
            </a:r>
            <a:r>
              <a:rPr lang="en-US" dirty="0"/>
              <a:t>” (1:13) and to “</a:t>
            </a:r>
            <a:r>
              <a:rPr lang="en-US" i="1" dirty="0"/>
              <a:t>be holy as God is holy</a:t>
            </a:r>
            <a:r>
              <a:rPr lang="en-US" dirty="0"/>
              <a:t>” (1:15), to </a:t>
            </a:r>
            <a:r>
              <a:rPr lang="en-US" i="1" dirty="0"/>
              <a:t>mature</a:t>
            </a:r>
            <a:r>
              <a:rPr lang="en-US" dirty="0"/>
              <a:t> (2:2) as </a:t>
            </a:r>
            <a:r>
              <a:rPr lang="en-US" i="1" dirty="0"/>
              <a:t>spiritual stones </a:t>
            </a:r>
            <a:r>
              <a:rPr lang="en-US" dirty="0"/>
              <a:t>(2:5), and to remember to “</a:t>
            </a:r>
            <a:r>
              <a:rPr lang="en-US" i="1" dirty="0"/>
              <a:t>keep their conduct honorable among the Gentiles</a:t>
            </a:r>
            <a:r>
              <a:rPr lang="en-US" dirty="0"/>
              <a:t>” (2:12).  He tells them that as God’s </a:t>
            </a:r>
            <a:r>
              <a:rPr lang="en-US" i="1" dirty="0"/>
              <a:t>chosen race </a:t>
            </a:r>
            <a:r>
              <a:rPr lang="en-US" dirty="0"/>
              <a:t>(2:9) they are to know what it means to submit to government and to masters (2:13-16), and spends time talking about the value of submission in the husband-wife relationship (3:1-7).   He gives direct instructions to elders to be careful how they shepherd as they will be judged by the Chief Shepherd (5:1-4).  Appealing to them to be like Christ, Peter encourages them to “</a:t>
            </a:r>
            <a:r>
              <a:rPr lang="en-US" i="1" dirty="0"/>
              <a:t>arm themselves</a:t>
            </a:r>
            <a:r>
              <a:rPr lang="en-US" dirty="0"/>
              <a:t>” (4:1) for the “</a:t>
            </a:r>
            <a:r>
              <a:rPr lang="en-US" i="1" dirty="0"/>
              <a:t>fiery trials</a:t>
            </a:r>
            <a:r>
              <a:rPr lang="en-US" dirty="0"/>
              <a:t>” (4:12) and implores them to “</a:t>
            </a:r>
            <a:r>
              <a:rPr lang="en-US" i="1" dirty="0"/>
              <a:t>do good</a:t>
            </a:r>
            <a:r>
              <a:rPr lang="en-US" dirty="0"/>
              <a:t>” no matter their situation (4:19).  He concludes with an admonition to be humble, </a:t>
            </a:r>
            <a:r>
              <a:rPr lang="en-US" i="1" dirty="0"/>
              <a:t>casting our cares </a:t>
            </a:r>
            <a:r>
              <a:rPr lang="en-US" dirty="0"/>
              <a:t>on God (5:6) and a warning to watch out for the tempter who seeks to devour us (5:9). --- Ross’s notes</a:t>
            </a:r>
          </a:p>
        </p:txBody>
      </p:sp>
    </p:spTree>
    <p:extLst>
      <p:ext uri="{BB962C8B-B14F-4D97-AF65-F5344CB8AC3E}">
        <p14:creationId xmlns:p14="http://schemas.microsoft.com/office/powerpoint/2010/main" val="4204582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4294967295"/>
            <p:extLst>
              <p:ext uri="{D42A27DB-BD31-4B8C-83A1-F6EECF244321}">
                <p14:modId xmlns:p14="http://schemas.microsoft.com/office/powerpoint/2010/main" val="762409856"/>
              </p:ext>
            </p:extLst>
          </p:nvPr>
        </p:nvGraphicFramePr>
        <p:xfrm>
          <a:off x="0" y="-12492"/>
          <a:ext cx="9372601" cy="6786066"/>
        </p:xfrm>
        <a:graphic>
          <a:graphicData uri="http://schemas.openxmlformats.org/drawingml/2006/table">
            <a:tbl>
              <a:tblPr firstRow="1" bandRow="1">
                <a:tableStyleId>{073A0DAA-6AF3-43AB-8588-CEC1D06C72B9}</a:tableStyleId>
              </a:tblPr>
              <a:tblGrid>
                <a:gridCol w="2093208">
                  <a:extLst>
                    <a:ext uri="{9D8B030D-6E8A-4147-A177-3AD203B41FA5}">
                      <a16:colId xmlns:a16="http://schemas.microsoft.com/office/drawing/2014/main" val="20000"/>
                    </a:ext>
                  </a:extLst>
                </a:gridCol>
                <a:gridCol w="3160637">
                  <a:extLst>
                    <a:ext uri="{9D8B030D-6E8A-4147-A177-3AD203B41FA5}">
                      <a16:colId xmlns:a16="http://schemas.microsoft.com/office/drawing/2014/main" val="20001"/>
                    </a:ext>
                  </a:extLst>
                </a:gridCol>
                <a:gridCol w="2384717">
                  <a:extLst>
                    <a:ext uri="{9D8B030D-6E8A-4147-A177-3AD203B41FA5}">
                      <a16:colId xmlns:a16="http://schemas.microsoft.com/office/drawing/2014/main" val="20002"/>
                    </a:ext>
                  </a:extLst>
                </a:gridCol>
                <a:gridCol w="648671">
                  <a:extLst>
                    <a:ext uri="{9D8B030D-6E8A-4147-A177-3AD203B41FA5}">
                      <a16:colId xmlns:a16="http://schemas.microsoft.com/office/drawing/2014/main" val="20003"/>
                    </a:ext>
                  </a:extLst>
                </a:gridCol>
                <a:gridCol w="1085368">
                  <a:extLst>
                    <a:ext uri="{9D8B030D-6E8A-4147-A177-3AD203B41FA5}">
                      <a16:colId xmlns:a16="http://schemas.microsoft.com/office/drawing/2014/main" val="20004"/>
                    </a:ext>
                  </a:extLst>
                </a:gridCol>
              </a:tblGrid>
              <a:tr h="570625">
                <a:tc>
                  <a:txBody>
                    <a:bodyPr/>
                    <a:lstStyle/>
                    <a:p>
                      <a:pPr algn="ctr"/>
                      <a:r>
                        <a:rPr lang="en-US" sz="1400" dirty="0"/>
                        <a:t>Period</a:t>
                      </a:r>
                      <a:endParaRPr lang="en-US" sz="1400" dirty="0">
                        <a:latin typeface="Abadi MT Condensed Extra Bold" charset="0"/>
                        <a:ea typeface="Abadi MT Condensed Extra Bold" charset="0"/>
                        <a:cs typeface="Abadi MT Condensed Extra Bold" charset="0"/>
                      </a:endParaRPr>
                    </a:p>
                  </a:txBody>
                  <a:tcPr marL="68580" marR="68580" marT="34290" marB="34290"/>
                </a:tc>
                <a:tc>
                  <a:txBody>
                    <a:bodyPr/>
                    <a:lstStyle/>
                    <a:p>
                      <a:pPr algn="ctr"/>
                      <a:r>
                        <a:rPr lang="en-US" sz="1400" dirty="0"/>
                        <a:t>History Covered</a:t>
                      </a:r>
                    </a:p>
                  </a:txBody>
                  <a:tcPr marL="68580" marR="68580" marT="34290" marB="34290"/>
                </a:tc>
                <a:tc>
                  <a:txBody>
                    <a:bodyPr/>
                    <a:lstStyle/>
                    <a:p>
                      <a:pPr algn="ctr"/>
                      <a:r>
                        <a:rPr lang="en-US" sz="1400" dirty="0"/>
                        <a:t>Scriptures</a:t>
                      </a:r>
                    </a:p>
                  </a:txBody>
                  <a:tcPr marL="68580" marR="68580" marT="34290" marB="34290"/>
                </a:tc>
                <a:tc>
                  <a:txBody>
                    <a:bodyPr/>
                    <a:lstStyle/>
                    <a:p>
                      <a:pPr algn="ctr"/>
                      <a:r>
                        <a:rPr lang="en-US" sz="1400" dirty="0"/>
                        <a:t>Years</a:t>
                      </a:r>
                    </a:p>
                  </a:txBody>
                  <a:tcPr marL="68580" marR="68580" marT="34290" marB="34290"/>
                </a:tc>
                <a:tc>
                  <a:txBody>
                    <a:bodyPr/>
                    <a:lstStyle/>
                    <a:p>
                      <a:pPr algn="ctr"/>
                      <a:r>
                        <a:rPr lang="en-US" sz="1400" dirty="0"/>
                        <a:t>Principal </a:t>
                      </a:r>
                    </a:p>
                  </a:txBody>
                  <a:tcPr marL="68580" marR="68580" marT="34290" marB="34290"/>
                </a:tc>
                <a:extLst>
                  <a:ext uri="{0D108BD9-81ED-4DB2-BD59-A6C34878D82A}">
                    <a16:rowId xmlns:a16="http://schemas.microsoft.com/office/drawing/2014/main" val="10000"/>
                  </a:ext>
                </a:extLst>
              </a:tr>
              <a:tr h="338261">
                <a:tc>
                  <a:txBody>
                    <a:bodyPr/>
                    <a:lstStyle/>
                    <a:p>
                      <a:r>
                        <a:rPr lang="en-US" sz="1300" b="1" dirty="0"/>
                        <a:t>Antediluvian</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Creation to</a:t>
                      </a:r>
                      <a:r>
                        <a:rPr lang="en-US" sz="1300" b="1" baseline="0" dirty="0"/>
                        <a:t> the Flood</a:t>
                      </a:r>
                      <a:endParaRPr lang="en-US" sz="1300" b="1" dirty="0"/>
                    </a:p>
                  </a:txBody>
                  <a:tcPr marL="68580" marR="68580" marT="34290" marB="34290">
                    <a:solidFill>
                      <a:schemeClr val="bg2"/>
                    </a:solidFill>
                  </a:tcPr>
                </a:tc>
                <a:tc>
                  <a:txBody>
                    <a:bodyPr/>
                    <a:lstStyle/>
                    <a:p>
                      <a:r>
                        <a:rPr lang="en-US" sz="1300" b="1" dirty="0"/>
                        <a:t>Gen. 1-7</a:t>
                      </a:r>
                    </a:p>
                  </a:txBody>
                  <a:tcPr marL="68580" marR="68580" marT="34290" marB="34290">
                    <a:solidFill>
                      <a:schemeClr val="bg2"/>
                    </a:solidFill>
                  </a:tcPr>
                </a:tc>
                <a:tc>
                  <a:txBody>
                    <a:bodyPr/>
                    <a:lstStyle/>
                    <a:p>
                      <a:pPr algn="ctr"/>
                      <a:r>
                        <a:rPr lang="en-US" sz="1300" b="1" dirty="0"/>
                        <a:t>1656</a:t>
                      </a:r>
                    </a:p>
                  </a:txBody>
                  <a:tcPr marL="68580" marR="68580" marT="34290" marB="34290">
                    <a:solidFill>
                      <a:schemeClr val="bg2"/>
                    </a:solidFill>
                  </a:tcPr>
                </a:tc>
                <a:tc>
                  <a:txBody>
                    <a:bodyPr/>
                    <a:lstStyle/>
                    <a:p>
                      <a:r>
                        <a:rPr lang="en-US" sz="1300" b="1" dirty="0"/>
                        <a:t>Adam</a:t>
                      </a:r>
                    </a:p>
                  </a:txBody>
                  <a:tcPr marL="68580" marR="68580" marT="34290" marB="34290">
                    <a:solidFill>
                      <a:schemeClr val="bg2"/>
                    </a:solidFill>
                  </a:tcPr>
                </a:tc>
                <a:extLst>
                  <a:ext uri="{0D108BD9-81ED-4DB2-BD59-A6C34878D82A}">
                    <a16:rowId xmlns:a16="http://schemas.microsoft.com/office/drawing/2014/main" val="10001"/>
                  </a:ext>
                </a:extLst>
              </a:tr>
              <a:tr h="338261">
                <a:tc>
                  <a:txBody>
                    <a:bodyPr/>
                    <a:lstStyle/>
                    <a:p>
                      <a:r>
                        <a:rPr lang="en-US" sz="1300" b="1" dirty="0"/>
                        <a:t>Postdiluvian</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the flood</a:t>
                      </a:r>
                      <a:r>
                        <a:rPr lang="en-US" sz="1300" b="1" baseline="0" dirty="0"/>
                        <a:t> to call of Abraham</a:t>
                      </a:r>
                      <a:endParaRPr lang="en-US" sz="1300" b="1" dirty="0"/>
                    </a:p>
                  </a:txBody>
                  <a:tcPr marL="68580" marR="68580" marT="34290" marB="34290">
                    <a:solidFill>
                      <a:schemeClr val="bg2"/>
                    </a:solidFill>
                  </a:tcPr>
                </a:tc>
                <a:tc>
                  <a:txBody>
                    <a:bodyPr/>
                    <a:lstStyle/>
                    <a:p>
                      <a:r>
                        <a:rPr lang="en-US" sz="1300" b="1" dirty="0"/>
                        <a:t>Gen. 8-!1</a:t>
                      </a:r>
                    </a:p>
                  </a:txBody>
                  <a:tcPr marL="68580" marR="68580" marT="34290" marB="34290">
                    <a:solidFill>
                      <a:schemeClr val="bg2"/>
                    </a:solidFill>
                  </a:tcPr>
                </a:tc>
                <a:tc>
                  <a:txBody>
                    <a:bodyPr/>
                    <a:lstStyle/>
                    <a:p>
                      <a:pPr algn="ctr"/>
                      <a:r>
                        <a:rPr lang="en-US" sz="1300" b="1" dirty="0"/>
                        <a:t>427</a:t>
                      </a:r>
                    </a:p>
                  </a:txBody>
                  <a:tcPr marL="68580" marR="68580" marT="34290" marB="34290">
                    <a:solidFill>
                      <a:schemeClr val="bg2"/>
                    </a:solidFill>
                  </a:tcPr>
                </a:tc>
                <a:tc>
                  <a:txBody>
                    <a:bodyPr/>
                    <a:lstStyle/>
                    <a:p>
                      <a:r>
                        <a:rPr lang="en-US" sz="1300" b="1" dirty="0"/>
                        <a:t>Noah</a:t>
                      </a:r>
                    </a:p>
                  </a:txBody>
                  <a:tcPr marL="68580" marR="68580" marT="34290" marB="34290">
                    <a:solidFill>
                      <a:schemeClr val="bg2"/>
                    </a:solidFill>
                  </a:tcPr>
                </a:tc>
                <a:extLst>
                  <a:ext uri="{0D108BD9-81ED-4DB2-BD59-A6C34878D82A}">
                    <a16:rowId xmlns:a16="http://schemas.microsoft.com/office/drawing/2014/main" val="10002"/>
                  </a:ext>
                </a:extLst>
              </a:tr>
              <a:tr h="463962">
                <a:tc>
                  <a:txBody>
                    <a:bodyPr/>
                    <a:lstStyle/>
                    <a:p>
                      <a:r>
                        <a:rPr lang="en-US" sz="1300" b="1" dirty="0"/>
                        <a:t>Patriarchal</a:t>
                      </a:r>
                      <a:r>
                        <a:rPr lang="en-US" sz="1300" b="1" baseline="0" dirty="0"/>
                        <a:t> </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the call of</a:t>
                      </a:r>
                      <a:r>
                        <a:rPr lang="en-US" sz="1300" b="1" baseline="0" dirty="0"/>
                        <a:t> Abraham to Egyptian Bondage </a:t>
                      </a:r>
                      <a:endParaRPr lang="en-US" sz="1300" b="1" dirty="0"/>
                    </a:p>
                  </a:txBody>
                  <a:tcPr marL="68580" marR="68580" marT="34290" marB="34290">
                    <a:solidFill>
                      <a:schemeClr val="bg2"/>
                    </a:solidFill>
                  </a:tcPr>
                </a:tc>
                <a:tc>
                  <a:txBody>
                    <a:bodyPr/>
                    <a:lstStyle/>
                    <a:p>
                      <a:r>
                        <a:rPr lang="en-US" sz="1300" b="1" dirty="0"/>
                        <a:t>Gen. 12-45</a:t>
                      </a:r>
                    </a:p>
                  </a:txBody>
                  <a:tcPr marL="68580" marR="68580" marT="34290" marB="34290">
                    <a:solidFill>
                      <a:schemeClr val="bg2"/>
                    </a:solidFill>
                  </a:tcPr>
                </a:tc>
                <a:tc>
                  <a:txBody>
                    <a:bodyPr/>
                    <a:lstStyle/>
                    <a:p>
                      <a:pPr algn="ctr"/>
                      <a:r>
                        <a:rPr lang="en-US" sz="1300" b="1" dirty="0"/>
                        <a:t>215</a:t>
                      </a:r>
                    </a:p>
                  </a:txBody>
                  <a:tcPr marL="68580" marR="68580" marT="34290" marB="34290">
                    <a:solidFill>
                      <a:schemeClr val="bg2"/>
                    </a:solidFill>
                  </a:tcPr>
                </a:tc>
                <a:tc>
                  <a:txBody>
                    <a:bodyPr/>
                    <a:lstStyle/>
                    <a:p>
                      <a:r>
                        <a:rPr lang="en-US" sz="1300" b="1" dirty="0"/>
                        <a:t>Abraham</a:t>
                      </a:r>
                    </a:p>
                  </a:txBody>
                  <a:tcPr marL="68580" marR="68580" marT="34290" marB="34290">
                    <a:solidFill>
                      <a:schemeClr val="bg2"/>
                    </a:solidFill>
                  </a:tcPr>
                </a:tc>
                <a:extLst>
                  <a:ext uri="{0D108BD9-81ED-4DB2-BD59-A6C34878D82A}">
                    <a16:rowId xmlns:a16="http://schemas.microsoft.com/office/drawing/2014/main" val="10003"/>
                  </a:ext>
                </a:extLst>
              </a:tr>
              <a:tr h="338261">
                <a:tc>
                  <a:txBody>
                    <a:bodyPr/>
                    <a:lstStyle/>
                    <a:p>
                      <a:r>
                        <a:rPr lang="en-US" sz="1300" b="1" dirty="0"/>
                        <a:t>Egyptian Bondage</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a:t>
                      </a:r>
                      <a:r>
                        <a:rPr lang="en-US" sz="1300" b="1" baseline="0" dirty="0"/>
                        <a:t> Egyptian Bondage to the Exodus</a:t>
                      </a:r>
                      <a:endParaRPr lang="en-US" sz="1300" b="1" dirty="0"/>
                    </a:p>
                  </a:txBody>
                  <a:tcPr marL="68580" marR="68580" marT="34290" marB="34290">
                    <a:solidFill>
                      <a:schemeClr val="bg2"/>
                    </a:solidFill>
                  </a:tcPr>
                </a:tc>
                <a:tc>
                  <a:txBody>
                    <a:bodyPr/>
                    <a:lstStyle/>
                    <a:p>
                      <a:r>
                        <a:rPr lang="en-US" sz="1300" b="1" dirty="0"/>
                        <a:t>Gen.</a:t>
                      </a:r>
                      <a:r>
                        <a:rPr lang="en-US" sz="1300" b="1" baseline="0" dirty="0"/>
                        <a:t> 46-Ex. 11</a:t>
                      </a:r>
                      <a:endParaRPr lang="en-US" sz="1300" b="1" dirty="0"/>
                    </a:p>
                  </a:txBody>
                  <a:tcPr marL="68580" marR="68580" marT="34290" marB="34290">
                    <a:solidFill>
                      <a:schemeClr val="bg2"/>
                    </a:solidFill>
                  </a:tcPr>
                </a:tc>
                <a:tc>
                  <a:txBody>
                    <a:bodyPr/>
                    <a:lstStyle/>
                    <a:p>
                      <a:pPr algn="ctr"/>
                      <a:r>
                        <a:rPr lang="en-US" sz="1300" b="1" dirty="0"/>
                        <a:t>215</a:t>
                      </a:r>
                    </a:p>
                  </a:txBody>
                  <a:tcPr marL="68580" marR="68580" marT="34290" marB="34290">
                    <a:solidFill>
                      <a:schemeClr val="bg2"/>
                    </a:solidFill>
                  </a:tcPr>
                </a:tc>
                <a:tc>
                  <a:txBody>
                    <a:bodyPr/>
                    <a:lstStyle/>
                    <a:p>
                      <a:r>
                        <a:rPr lang="en-US" sz="1300" b="1" dirty="0"/>
                        <a:t>Joseph</a:t>
                      </a:r>
                    </a:p>
                  </a:txBody>
                  <a:tcPr marL="68580" marR="68580" marT="34290" marB="34290">
                    <a:solidFill>
                      <a:schemeClr val="bg2"/>
                    </a:solidFill>
                  </a:tcPr>
                </a:tc>
                <a:extLst>
                  <a:ext uri="{0D108BD9-81ED-4DB2-BD59-A6C34878D82A}">
                    <a16:rowId xmlns:a16="http://schemas.microsoft.com/office/drawing/2014/main" val="10004"/>
                  </a:ext>
                </a:extLst>
              </a:tr>
              <a:tr h="494385">
                <a:tc>
                  <a:txBody>
                    <a:bodyPr/>
                    <a:lstStyle/>
                    <a:p>
                      <a:r>
                        <a:rPr lang="en-US" sz="1400" b="1" dirty="0"/>
                        <a:t>Wilderness Wanderings</a:t>
                      </a:r>
                      <a:endParaRPr lang="en-US" sz="14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400" b="1" dirty="0"/>
                        <a:t>From Exodus to crossing of the Jordan</a:t>
                      </a:r>
                    </a:p>
                  </a:txBody>
                  <a:tcPr marL="68580" marR="68580" marT="34290" marB="34290">
                    <a:solidFill>
                      <a:schemeClr val="bg2"/>
                    </a:solidFill>
                  </a:tcPr>
                </a:tc>
                <a:tc>
                  <a:txBody>
                    <a:bodyPr/>
                    <a:lstStyle/>
                    <a:p>
                      <a:r>
                        <a:rPr lang="en-US" sz="1400" b="1" dirty="0"/>
                        <a:t>Ex.</a:t>
                      </a:r>
                      <a:r>
                        <a:rPr lang="en-US" sz="1400" b="1" baseline="0" dirty="0"/>
                        <a:t> 12-Deut. 34</a:t>
                      </a:r>
                      <a:endParaRPr lang="en-US" sz="1400" b="1" dirty="0"/>
                    </a:p>
                  </a:txBody>
                  <a:tcPr marL="68580" marR="68580" marT="34290" marB="34290">
                    <a:solidFill>
                      <a:schemeClr val="bg2"/>
                    </a:solidFill>
                  </a:tcPr>
                </a:tc>
                <a:tc>
                  <a:txBody>
                    <a:bodyPr/>
                    <a:lstStyle/>
                    <a:p>
                      <a:pPr algn="ctr"/>
                      <a:r>
                        <a:rPr lang="en-US" sz="1400" b="1" dirty="0"/>
                        <a:t>40</a:t>
                      </a:r>
                    </a:p>
                  </a:txBody>
                  <a:tcPr marL="68580" marR="68580" marT="34290" marB="34290">
                    <a:solidFill>
                      <a:schemeClr val="bg2"/>
                    </a:solidFill>
                  </a:tcPr>
                </a:tc>
                <a:tc>
                  <a:txBody>
                    <a:bodyPr/>
                    <a:lstStyle/>
                    <a:p>
                      <a:r>
                        <a:rPr lang="en-US" sz="1400" b="1" dirty="0"/>
                        <a:t>Moses</a:t>
                      </a:r>
                    </a:p>
                  </a:txBody>
                  <a:tcPr marL="68580" marR="68580" marT="34290" marB="34290">
                    <a:solidFill>
                      <a:schemeClr val="bg2"/>
                    </a:solidFill>
                  </a:tcPr>
                </a:tc>
                <a:extLst>
                  <a:ext uri="{0D108BD9-81ED-4DB2-BD59-A6C34878D82A}">
                    <a16:rowId xmlns:a16="http://schemas.microsoft.com/office/drawing/2014/main" val="10005"/>
                  </a:ext>
                </a:extLst>
              </a:tr>
              <a:tr h="338261">
                <a:tc>
                  <a:txBody>
                    <a:bodyPr/>
                    <a:lstStyle/>
                    <a:p>
                      <a:r>
                        <a:rPr lang="en-US" sz="1300" b="1" dirty="0"/>
                        <a:t>Conquest of Canaan</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crossing of Jordan</a:t>
                      </a:r>
                      <a:r>
                        <a:rPr lang="en-US" sz="1300" b="1" baseline="0" dirty="0"/>
                        <a:t> to Joshua’s death</a:t>
                      </a:r>
                      <a:endParaRPr lang="en-US" sz="1300" b="1" dirty="0"/>
                    </a:p>
                  </a:txBody>
                  <a:tcPr marL="68580" marR="68580" marT="34290" marB="34290">
                    <a:solidFill>
                      <a:schemeClr val="bg2"/>
                    </a:solidFill>
                  </a:tcPr>
                </a:tc>
                <a:tc>
                  <a:txBody>
                    <a:bodyPr/>
                    <a:lstStyle/>
                    <a:p>
                      <a:r>
                        <a:rPr lang="en-US" sz="1300" b="1" dirty="0"/>
                        <a:t>Josh. 1-24</a:t>
                      </a:r>
                    </a:p>
                  </a:txBody>
                  <a:tcPr marL="68580" marR="68580" marT="34290" marB="34290">
                    <a:solidFill>
                      <a:schemeClr val="bg2"/>
                    </a:solidFill>
                  </a:tcPr>
                </a:tc>
                <a:tc>
                  <a:txBody>
                    <a:bodyPr/>
                    <a:lstStyle/>
                    <a:p>
                      <a:pPr algn="ctr"/>
                      <a:r>
                        <a:rPr lang="en-US" sz="1300" b="1" dirty="0"/>
                        <a:t>51</a:t>
                      </a:r>
                    </a:p>
                  </a:txBody>
                  <a:tcPr marL="68580" marR="68580" marT="34290" marB="34290">
                    <a:solidFill>
                      <a:schemeClr val="bg2"/>
                    </a:solidFill>
                  </a:tcPr>
                </a:tc>
                <a:tc>
                  <a:txBody>
                    <a:bodyPr/>
                    <a:lstStyle/>
                    <a:p>
                      <a:r>
                        <a:rPr lang="en-US" sz="1300" b="1" dirty="0"/>
                        <a:t>Joshua</a:t>
                      </a:r>
                    </a:p>
                  </a:txBody>
                  <a:tcPr marL="68580" marR="68580" marT="34290" marB="34290">
                    <a:solidFill>
                      <a:schemeClr val="bg2"/>
                    </a:solidFill>
                  </a:tcPr>
                </a:tc>
                <a:extLst>
                  <a:ext uri="{0D108BD9-81ED-4DB2-BD59-A6C34878D82A}">
                    <a16:rowId xmlns:a16="http://schemas.microsoft.com/office/drawing/2014/main" val="10006"/>
                  </a:ext>
                </a:extLst>
              </a:tr>
              <a:tr h="338261">
                <a:tc>
                  <a:txBody>
                    <a:bodyPr/>
                    <a:lstStyle/>
                    <a:p>
                      <a:r>
                        <a:rPr lang="en-US" sz="1300" b="1" dirty="0"/>
                        <a:t>Judges</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Joshua to King Saul</a:t>
                      </a:r>
                    </a:p>
                  </a:txBody>
                  <a:tcPr marL="68580" marR="68580" marT="34290" marB="34290">
                    <a:solidFill>
                      <a:schemeClr val="bg2"/>
                    </a:solidFill>
                  </a:tcPr>
                </a:tc>
                <a:tc>
                  <a:txBody>
                    <a:bodyPr/>
                    <a:lstStyle/>
                    <a:p>
                      <a:r>
                        <a:rPr lang="en-US" sz="1300" b="1" dirty="0"/>
                        <a:t>Ju,</a:t>
                      </a:r>
                      <a:r>
                        <a:rPr lang="en-US" sz="1300" b="1" baseline="0" dirty="0"/>
                        <a:t> Ruth, 1 Sa. 1-9</a:t>
                      </a:r>
                      <a:endParaRPr lang="en-US" sz="1300" b="1" dirty="0"/>
                    </a:p>
                  </a:txBody>
                  <a:tcPr marL="68580" marR="68580" marT="34290" marB="34290">
                    <a:solidFill>
                      <a:schemeClr val="bg2"/>
                    </a:solidFill>
                  </a:tcPr>
                </a:tc>
                <a:tc>
                  <a:txBody>
                    <a:bodyPr/>
                    <a:lstStyle/>
                    <a:p>
                      <a:pPr algn="ctr"/>
                      <a:r>
                        <a:rPr lang="en-US" sz="1300" b="1" dirty="0"/>
                        <a:t>305</a:t>
                      </a:r>
                    </a:p>
                  </a:txBody>
                  <a:tcPr marL="68580" marR="68580" marT="34290" marB="34290">
                    <a:solidFill>
                      <a:schemeClr val="bg2"/>
                    </a:solidFill>
                  </a:tcPr>
                </a:tc>
                <a:tc>
                  <a:txBody>
                    <a:bodyPr/>
                    <a:lstStyle/>
                    <a:p>
                      <a:r>
                        <a:rPr lang="en-US" sz="1300" b="1" dirty="0"/>
                        <a:t>Samuel</a:t>
                      </a:r>
                    </a:p>
                  </a:txBody>
                  <a:tcPr marL="68580" marR="68580" marT="34290" marB="34290">
                    <a:solidFill>
                      <a:schemeClr val="bg2"/>
                    </a:solidFill>
                  </a:tcPr>
                </a:tc>
                <a:extLst>
                  <a:ext uri="{0D108BD9-81ED-4DB2-BD59-A6C34878D82A}">
                    <a16:rowId xmlns:a16="http://schemas.microsoft.com/office/drawing/2014/main" val="10007"/>
                  </a:ext>
                </a:extLst>
              </a:tr>
              <a:tr h="536122">
                <a:tc>
                  <a:txBody>
                    <a:bodyPr/>
                    <a:lstStyle/>
                    <a:p>
                      <a:r>
                        <a:rPr lang="en-US" sz="1300" b="1" dirty="0"/>
                        <a:t>The United Kingdom</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a:t>
                      </a:r>
                      <a:r>
                        <a:rPr lang="en-US" sz="1300" b="1" baseline="0" dirty="0"/>
                        <a:t> origin of kingdom to its division</a:t>
                      </a:r>
                      <a:endParaRPr lang="en-US" sz="1300" b="1" dirty="0"/>
                    </a:p>
                  </a:txBody>
                  <a:tcPr marL="68580" marR="68580" marT="34290" marB="34290">
                    <a:solidFill>
                      <a:schemeClr val="bg2"/>
                    </a:solidFill>
                  </a:tcPr>
                </a:tc>
                <a:tc>
                  <a:txBody>
                    <a:bodyPr/>
                    <a:lstStyle/>
                    <a:p>
                      <a:r>
                        <a:rPr lang="en-US" sz="1300" b="1" dirty="0"/>
                        <a:t>1 Sa. 9-1 Ki. 11; 1 Chr. 10, 2 Chr. 9</a:t>
                      </a:r>
                    </a:p>
                  </a:txBody>
                  <a:tcPr marL="68580" marR="68580" marT="34290" marB="34290">
                    <a:solidFill>
                      <a:schemeClr val="bg2"/>
                    </a:solidFill>
                  </a:tcPr>
                </a:tc>
                <a:tc>
                  <a:txBody>
                    <a:bodyPr/>
                    <a:lstStyle/>
                    <a:p>
                      <a:pPr algn="ctr"/>
                      <a:r>
                        <a:rPr lang="en-US" sz="1300" b="1" dirty="0"/>
                        <a:t>120</a:t>
                      </a:r>
                    </a:p>
                  </a:txBody>
                  <a:tcPr marL="68580" marR="68580" marT="34290" marB="34290">
                    <a:solidFill>
                      <a:schemeClr val="bg2"/>
                    </a:solidFill>
                  </a:tcPr>
                </a:tc>
                <a:tc>
                  <a:txBody>
                    <a:bodyPr/>
                    <a:lstStyle/>
                    <a:p>
                      <a:r>
                        <a:rPr lang="en-US" sz="1300" b="1" dirty="0"/>
                        <a:t>David</a:t>
                      </a:r>
                    </a:p>
                  </a:txBody>
                  <a:tcPr marL="68580" marR="68580" marT="34290" marB="34290">
                    <a:solidFill>
                      <a:schemeClr val="bg2"/>
                    </a:solidFill>
                  </a:tcPr>
                </a:tc>
                <a:extLst>
                  <a:ext uri="{0D108BD9-81ED-4DB2-BD59-A6C34878D82A}">
                    <a16:rowId xmlns:a16="http://schemas.microsoft.com/office/drawing/2014/main" val="10008"/>
                  </a:ext>
                </a:extLst>
              </a:tr>
              <a:tr h="354377">
                <a:tc>
                  <a:txBody>
                    <a:bodyPr/>
                    <a:lstStyle/>
                    <a:p>
                      <a:r>
                        <a:rPr lang="en-US" sz="1300" b="1" dirty="0"/>
                        <a:t>The Divided Kingdom</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a:t>
                      </a:r>
                      <a:r>
                        <a:rPr lang="en-US" sz="1300" b="1" baseline="0" dirty="0"/>
                        <a:t> the division to the fall of Israel</a:t>
                      </a:r>
                      <a:endParaRPr lang="en-US" sz="1300" b="1" dirty="0"/>
                    </a:p>
                  </a:txBody>
                  <a:tcPr marL="68580" marR="68580" marT="34290" marB="34290">
                    <a:solidFill>
                      <a:schemeClr val="bg2"/>
                    </a:solidFill>
                  </a:tcPr>
                </a:tc>
                <a:tc>
                  <a:txBody>
                    <a:bodyPr/>
                    <a:lstStyle/>
                    <a:p>
                      <a:r>
                        <a:rPr lang="en-US" sz="1300" b="1" dirty="0"/>
                        <a:t>1 Ki. 12-2 Ki. 20; 2 Chr. 10-32</a:t>
                      </a:r>
                    </a:p>
                  </a:txBody>
                  <a:tcPr marL="68580" marR="68580" marT="34290" marB="34290">
                    <a:solidFill>
                      <a:schemeClr val="bg2"/>
                    </a:solidFill>
                  </a:tcPr>
                </a:tc>
                <a:tc>
                  <a:txBody>
                    <a:bodyPr/>
                    <a:lstStyle/>
                    <a:p>
                      <a:pPr algn="ctr"/>
                      <a:r>
                        <a:rPr lang="en-US" sz="1300" b="1" dirty="0"/>
                        <a:t>253</a:t>
                      </a:r>
                    </a:p>
                  </a:txBody>
                  <a:tcPr marL="68580" marR="68580" marT="34290" marB="34290">
                    <a:solidFill>
                      <a:schemeClr val="bg2"/>
                    </a:solidFill>
                  </a:tcPr>
                </a:tc>
                <a:tc>
                  <a:txBody>
                    <a:bodyPr/>
                    <a:lstStyle/>
                    <a:p>
                      <a:r>
                        <a:rPr lang="en-US" sz="1300" b="1" dirty="0"/>
                        <a:t>Elijah</a:t>
                      </a:r>
                    </a:p>
                  </a:txBody>
                  <a:tcPr marL="68580" marR="68580" marT="34290" marB="34290">
                    <a:solidFill>
                      <a:schemeClr val="bg2"/>
                    </a:solidFill>
                  </a:tcPr>
                </a:tc>
                <a:extLst>
                  <a:ext uri="{0D108BD9-81ED-4DB2-BD59-A6C34878D82A}">
                    <a16:rowId xmlns:a16="http://schemas.microsoft.com/office/drawing/2014/main" val="10009"/>
                  </a:ext>
                </a:extLst>
              </a:tr>
              <a:tr h="351222">
                <a:tc>
                  <a:txBody>
                    <a:bodyPr/>
                    <a:lstStyle/>
                    <a:p>
                      <a:r>
                        <a:rPr lang="en-US" sz="1300" b="1" dirty="0"/>
                        <a:t>Judah Alone</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fall of Israel</a:t>
                      </a:r>
                      <a:r>
                        <a:rPr lang="en-US" sz="1300" b="1" baseline="0" dirty="0"/>
                        <a:t> to the fall of Judah</a:t>
                      </a:r>
                      <a:endParaRPr lang="en-US" sz="1300" b="1" dirty="0"/>
                    </a:p>
                  </a:txBody>
                  <a:tcPr marL="68580" marR="68580" marT="34290" marB="34290">
                    <a:solidFill>
                      <a:schemeClr val="bg2"/>
                    </a:solidFill>
                  </a:tcPr>
                </a:tc>
                <a:tc>
                  <a:txBody>
                    <a:bodyPr/>
                    <a:lstStyle/>
                    <a:p>
                      <a:r>
                        <a:rPr lang="en-US" sz="1300" b="1" dirty="0"/>
                        <a:t>2 Ki. 21-25; 2 Chr. 10-32</a:t>
                      </a:r>
                    </a:p>
                  </a:txBody>
                  <a:tcPr marL="68580" marR="68580" marT="34290" marB="34290">
                    <a:solidFill>
                      <a:schemeClr val="bg2"/>
                    </a:solidFill>
                  </a:tcPr>
                </a:tc>
                <a:tc>
                  <a:txBody>
                    <a:bodyPr/>
                    <a:lstStyle/>
                    <a:p>
                      <a:pPr algn="ctr"/>
                      <a:r>
                        <a:rPr lang="en-US" sz="1300" b="1" dirty="0"/>
                        <a:t>125</a:t>
                      </a:r>
                    </a:p>
                  </a:txBody>
                  <a:tcPr marL="68580" marR="68580" marT="34290" marB="34290">
                    <a:solidFill>
                      <a:schemeClr val="bg2"/>
                    </a:solidFill>
                  </a:tcPr>
                </a:tc>
                <a:tc>
                  <a:txBody>
                    <a:bodyPr/>
                    <a:lstStyle/>
                    <a:p>
                      <a:r>
                        <a:rPr lang="en-US" sz="1300" b="1" dirty="0"/>
                        <a:t>Josiah</a:t>
                      </a:r>
                    </a:p>
                  </a:txBody>
                  <a:tcPr marL="68580" marR="68580" marT="34290" marB="34290">
                    <a:solidFill>
                      <a:schemeClr val="bg2"/>
                    </a:solidFill>
                  </a:tcPr>
                </a:tc>
                <a:extLst>
                  <a:ext uri="{0D108BD9-81ED-4DB2-BD59-A6C34878D82A}">
                    <a16:rowId xmlns:a16="http://schemas.microsoft.com/office/drawing/2014/main" val="10010"/>
                  </a:ext>
                </a:extLst>
              </a:tr>
              <a:tr h="444213">
                <a:tc>
                  <a:txBody>
                    <a:bodyPr/>
                    <a:lstStyle/>
                    <a:p>
                      <a:r>
                        <a:rPr lang="en-US" sz="1300" b="1" dirty="0"/>
                        <a:t>Babylonian Captivity</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the fall of Judah to</a:t>
                      </a:r>
                      <a:r>
                        <a:rPr lang="en-US" sz="1300" b="1" baseline="0" dirty="0"/>
                        <a:t> the return</a:t>
                      </a:r>
                      <a:endParaRPr lang="en-US" sz="1300" b="1" dirty="0"/>
                    </a:p>
                  </a:txBody>
                  <a:tcPr marL="68580" marR="68580" marT="34290" marB="34290">
                    <a:solidFill>
                      <a:schemeClr val="bg2"/>
                    </a:solidFill>
                  </a:tcPr>
                </a:tc>
                <a:tc>
                  <a:txBody>
                    <a:bodyPr/>
                    <a:lstStyle/>
                    <a:p>
                      <a:r>
                        <a:rPr lang="en-US" sz="1300" b="1" dirty="0"/>
                        <a:t>2 Ki. 25-8- 21;</a:t>
                      </a:r>
                      <a:r>
                        <a:rPr lang="en-US" sz="1300" b="1" baseline="0" dirty="0"/>
                        <a:t> Dan. 1-6; Ezekiel</a:t>
                      </a:r>
                      <a:endParaRPr lang="en-US" sz="1300" b="1" dirty="0"/>
                    </a:p>
                  </a:txBody>
                  <a:tcPr marL="68580" marR="68580" marT="34290" marB="34290">
                    <a:solidFill>
                      <a:schemeClr val="bg2"/>
                    </a:solidFill>
                  </a:tcPr>
                </a:tc>
                <a:tc>
                  <a:txBody>
                    <a:bodyPr/>
                    <a:lstStyle/>
                    <a:p>
                      <a:pPr algn="ctr"/>
                      <a:r>
                        <a:rPr lang="en-US" sz="1300" b="1" dirty="0"/>
                        <a:t>70</a:t>
                      </a:r>
                    </a:p>
                  </a:txBody>
                  <a:tcPr marL="68580" marR="68580" marT="34290" marB="34290">
                    <a:solidFill>
                      <a:schemeClr val="bg2"/>
                    </a:solidFill>
                  </a:tcPr>
                </a:tc>
                <a:tc>
                  <a:txBody>
                    <a:bodyPr/>
                    <a:lstStyle/>
                    <a:p>
                      <a:r>
                        <a:rPr lang="en-US" sz="1300" b="1" dirty="0"/>
                        <a:t>Daniel, Ezekiel</a:t>
                      </a:r>
                    </a:p>
                  </a:txBody>
                  <a:tcPr marL="68580" marR="68580" marT="34290" marB="34290">
                    <a:solidFill>
                      <a:schemeClr val="bg2"/>
                    </a:solidFill>
                  </a:tcPr>
                </a:tc>
                <a:extLst>
                  <a:ext uri="{0D108BD9-81ED-4DB2-BD59-A6C34878D82A}">
                    <a16:rowId xmlns:a16="http://schemas.microsoft.com/office/drawing/2014/main" val="10011"/>
                  </a:ext>
                </a:extLst>
              </a:tr>
              <a:tr h="338261">
                <a:tc>
                  <a:txBody>
                    <a:bodyPr/>
                    <a:lstStyle/>
                    <a:p>
                      <a:r>
                        <a:rPr lang="en-US" sz="1300" b="1" dirty="0"/>
                        <a:t>Restoration of the Jews</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a:t>
                      </a:r>
                      <a:r>
                        <a:rPr lang="en-US" sz="1300" b="1" baseline="0" dirty="0"/>
                        <a:t> the return to end of OT history</a:t>
                      </a:r>
                      <a:endParaRPr lang="en-US" sz="1300" b="1" dirty="0"/>
                    </a:p>
                  </a:txBody>
                  <a:tcPr marL="68580" marR="68580" marT="34290" marB="34290">
                    <a:solidFill>
                      <a:schemeClr val="bg2"/>
                    </a:solidFill>
                  </a:tcPr>
                </a:tc>
                <a:tc>
                  <a:txBody>
                    <a:bodyPr/>
                    <a:lstStyle/>
                    <a:p>
                      <a:r>
                        <a:rPr lang="en-US" sz="1300" b="1" dirty="0"/>
                        <a:t>Ezra, Nehemiah</a:t>
                      </a:r>
                    </a:p>
                  </a:txBody>
                  <a:tcPr marL="68580" marR="68580" marT="34290" marB="34290">
                    <a:solidFill>
                      <a:schemeClr val="bg2"/>
                    </a:solidFill>
                  </a:tcPr>
                </a:tc>
                <a:tc>
                  <a:txBody>
                    <a:bodyPr/>
                    <a:lstStyle/>
                    <a:p>
                      <a:pPr algn="ctr"/>
                      <a:r>
                        <a:rPr lang="en-US" sz="1300" b="1" dirty="0"/>
                        <a:t>92</a:t>
                      </a:r>
                    </a:p>
                  </a:txBody>
                  <a:tcPr marL="68580" marR="68580" marT="34290" marB="34290">
                    <a:solidFill>
                      <a:schemeClr val="bg2"/>
                    </a:solidFill>
                  </a:tcPr>
                </a:tc>
                <a:tc>
                  <a:txBody>
                    <a:bodyPr/>
                    <a:lstStyle/>
                    <a:p>
                      <a:r>
                        <a:rPr lang="en-US" sz="1300" b="1" dirty="0"/>
                        <a:t>Ezra</a:t>
                      </a:r>
                    </a:p>
                  </a:txBody>
                  <a:tcPr marL="68580" marR="68580" marT="34290" marB="34290">
                    <a:solidFill>
                      <a:schemeClr val="bg2"/>
                    </a:solidFill>
                  </a:tcPr>
                </a:tc>
                <a:extLst>
                  <a:ext uri="{0D108BD9-81ED-4DB2-BD59-A6C34878D82A}">
                    <a16:rowId xmlns:a16="http://schemas.microsoft.com/office/drawing/2014/main" val="10012"/>
                  </a:ext>
                </a:extLst>
              </a:tr>
              <a:tr h="536589">
                <a:tc>
                  <a:txBody>
                    <a:bodyPr/>
                    <a:lstStyle/>
                    <a:p>
                      <a:r>
                        <a:rPr lang="en-US" sz="1300" b="1" dirty="0"/>
                        <a:t>Between the Testaments</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b="1" dirty="0"/>
                        <a:t>From end</a:t>
                      </a:r>
                      <a:r>
                        <a:rPr lang="en-US" sz="1300" b="1" baseline="0" dirty="0"/>
                        <a:t> of OT to the beginning of the NT</a:t>
                      </a:r>
                      <a:endParaRPr lang="en-US" sz="1300" b="1" dirty="0"/>
                    </a:p>
                    <a:p>
                      <a:endParaRPr lang="en-US" sz="600" b="1" dirty="0"/>
                    </a:p>
                  </a:txBody>
                  <a:tcPr marL="68580" marR="68580" marT="34290" marB="34290">
                    <a:solidFill>
                      <a:schemeClr val="bg2"/>
                    </a:solidFill>
                  </a:tcPr>
                </a:tc>
                <a:tc>
                  <a:txBody>
                    <a:bodyPr/>
                    <a:lstStyle/>
                    <a:p>
                      <a:r>
                        <a:rPr lang="en-US" sz="1300" b="1" dirty="0"/>
                        <a:t>None</a:t>
                      </a:r>
                    </a:p>
                  </a:txBody>
                  <a:tcPr marL="68580" marR="68580" marT="34290" marB="34290">
                    <a:solidFill>
                      <a:schemeClr val="bg2"/>
                    </a:solidFill>
                  </a:tcPr>
                </a:tc>
                <a:tc>
                  <a:txBody>
                    <a:bodyPr/>
                    <a:lstStyle/>
                    <a:p>
                      <a:pPr algn="ctr"/>
                      <a:r>
                        <a:rPr lang="en-US" sz="1300" b="1" dirty="0"/>
                        <a:t>400</a:t>
                      </a:r>
                    </a:p>
                  </a:txBody>
                  <a:tcPr marL="68580" marR="68580" marT="34290" marB="34290">
                    <a:solidFill>
                      <a:schemeClr val="bg2"/>
                    </a:solidFill>
                  </a:tcPr>
                </a:tc>
                <a:tc>
                  <a:txBody>
                    <a:bodyPr/>
                    <a:lstStyle/>
                    <a:p>
                      <a:r>
                        <a:rPr lang="en-US" sz="1300" b="1" dirty="0"/>
                        <a:t>Judas Maccabee</a:t>
                      </a:r>
                    </a:p>
                  </a:txBody>
                  <a:tcPr marL="68580" marR="68580" marT="34290" marB="34290">
                    <a:solidFill>
                      <a:schemeClr val="bg2"/>
                    </a:solidFill>
                  </a:tcPr>
                </a:tc>
                <a:extLst>
                  <a:ext uri="{0D108BD9-81ED-4DB2-BD59-A6C34878D82A}">
                    <a16:rowId xmlns:a16="http://schemas.microsoft.com/office/drawing/2014/main" val="10013"/>
                  </a:ext>
                </a:extLst>
              </a:tr>
              <a:tr h="518720">
                <a:tc>
                  <a:txBody>
                    <a:bodyPr/>
                    <a:lstStyle/>
                    <a:p>
                      <a:r>
                        <a:rPr lang="en-US" sz="1300" b="1" dirty="0"/>
                        <a:t>Life of Christ</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birth of Jesus to ascension</a:t>
                      </a:r>
                    </a:p>
                  </a:txBody>
                  <a:tcPr marL="68580" marR="68580" marT="34290" marB="34290">
                    <a:solidFill>
                      <a:schemeClr val="bg2"/>
                    </a:solidFill>
                  </a:tcPr>
                </a:tc>
                <a:tc>
                  <a:txBody>
                    <a:bodyPr/>
                    <a:lstStyle/>
                    <a:p>
                      <a:r>
                        <a:rPr lang="en-US" sz="1300" b="1" dirty="0"/>
                        <a:t>Mt-Jhn 21; Acts1</a:t>
                      </a:r>
                    </a:p>
                  </a:txBody>
                  <a:tcPr marL="68580" marR="68580" marT="34290" marB="34290">
                    <a:solidFill>
                      <a:schemeClr val="bg2"/>
                    </a:solidFill>
                  </a:tcPr>
                </a:tc>
                <a:tc>
                  <a:txBody>
                    <a:bodyPr/>
                    <a:lstStyle/>
                    <a:p>
                      <a:pPr algn="ctr"/>
                      <a:r>
                        <a:rPr lang="en-US" sz="1300" b="1" dirty="0"/>
                        <a:t>34</a:t>
                      </a:r>
                    </a:p>
                  </a:txBody>
                  <a:tcPr marL="68580" marR="68580" marT="34290" marB="34290">
                    <a:solidFill>
                      <a:schemeClr val="bg2"/>
                    </a:solidFill>
                  </a:tcPr>
                </a:tc>
                <a:tc>
                  <a:txBody>
                    <a:bodyPr/>
                    <a:lstStyle/>
                    <a:p>
                      <a:r>
                        <a:rPr lang="en-US" sz="1300" b="1" dirty="0"/>
                        <a:t>Jesus</a:t>
                      </a:r>
                    </a:p>
                  </a:txBody>
                  <a:tcPr marL="68580" marR="68580" marT="34290" marB="34290">
                    <a:solidFill>
                      <a:schemeClr val="bg2"/>
                    </a:solidFill>
                  </a:tcPr>
                </a:tc>
                <a:extLst>
                  <a:ext uri="{0D108BD9-81ED-4DB2-BD59-A6C34878D82A}">
                    <a16:rowId xmlns:a16="http://schemas.microsoft.com/office/drawing/2014/main" val="10014"/>
                  </a:ext>
                </a:extLst>
              </a:tr>
              <a:tr h="463962">
                <a:tc>
                  <a:txBody>
                    <a:bodyPr/>
                    <a:lstStyle/>
                    <a:p>
                      <a:r>
                        <a:rPr lang="en-US" sz="1300" b="1" dirty="0"/>
                        <a:t>The Church</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rgbClr val="FFFF00"/>
                    </a:solidFill>
                  </a:tcPr>
                </a:tc>
                <a:tc>
                  <a:txBody>
                    <a:bodyPr/>
                    <a:lstStyle/>
                    <a:p>
                      <a:r>
                        <a:rPr lang="en-US" sz="1300" b="1" dirty="0"/>
                        <a:t>From ascension to death of John (96 AD approx.)</a:t>
                      </a:r>
                    </a:p>
                  </a:txBody>
                  <a:tcPr marL="68580" marR="68580" marT="34290" marB="34290">
                    <a:solidFill>
                      <a:srgbClr val="FFFF00"/>
                    </a:solidFill>
                  </a:tcPr>
                </a:tc>
                <a:tc>
                  <a:txBody>
                    <a:bodyPr/>
                    <a:lstStyle/>
                    <a:p>
                      <a:r>
                        <a:rPr lang="en-US" sz="1300" b="1" dirty="0"/>
                        <a:t>Acts 2-Revelation</a:t>
                      </a:r>
                    </a:p>
                  </a:txBody>
                  <a:tcPr marL="68580" marR="68580" marT="34290" marB="34290">
                    <a:solidFill>
                      <a:srgbClr val="FFFF00"/>
                    </a:solidFill>
                  </a:tcPr>
                </a:tc>
                <a:tc>
                  <a:txBody>
                    <a:bodyPr/>
                    <a:lstStyle/>
                    <a:p>
                      <a:pPr algn="ctr"/>
                      <a:r>
                        <a:rPr lang="en-US" sz="1300" b="1" dirty="0"/>
                        <a:t>70</a:t>
                      </a:r>
                    </a:p>
                  </a:txBody>
                  <a:tcPr marL="68580" marR="68580" marT="34290" marB="34290">
                    <a:solidFill>
                      <a:srgbClr val="FFFF00"/>
                    </a:solidFill>
                  </a:tcPr>
                </a:tc>
                <a:tc>
                  <a:txBody>
                    <a:bodyPr/>
                    <a:lstStyle/>
                    <a:p>
                      <a:r>
                        <a:rPr lang="en-US" sz="1300" b="1" dirty="0"/>
                        <a:t>Paul</a:t>
                      </a:r>
                    </a:p>
                  </a:txBody>
                  <a:tcPr marL="68580" marR="68580" marT="34290" marB="34290">
                    <a:solidFill>
                      <a:srgbClr val="FFFF00"/>
                    </a:solidFill>
                  </a:tcPr>
                </a:tc>
                <a:extLst>
                  <a:ext uri="{0D108BD9-81ED-4DB2-BD59-A6C34878D82A}">
                    <a16:rowId xmlns:a16="http://schemas.microsoft.com/office/drawing/2014/main" val="10015"/>
                  </a:ext>
                </a:extLst>
              </a:tr>
            </a:tbl>
          </a:graphicData>
        </a:graphic>
      </p:graphicFrame>
      <p:sp>
        <p:nvSpPr>
          <p:cNvPr id="2" name="Date Placeholder 1">
            <a:extLst>
              <a:ext uri="{FF2B5EF4-FFF2-40B4-BE49-F238E27FC236}">
                <a16:creationId xmlns:a16="http://schemas.microsoft.com/office/drawing/2014/main" id="{67E5FDD8-E185-934F-AC80-0D1829A9C223}"/>
              </a:ext>
            </a:extLst>
          </p:cNvPr>
          <p:cNvSpPr>
            <a:spLocks noGrp="1"/>
          </p:cNvSpPr>
          <p:nvPr>
            <p:ph type="dt" sz="half" idx="10"/>
          </p:nvPr>
        </p:nvSpPr>
        <p:spPr/>
        <p:txBody>
          <a:bodyPr/>
          <a:lstStyle/>
          <a:p>
            <a:endParaRPr lang="en-US" dirty="0"/>
          </a:p>
        </p:txBody>
      </p:sp>
      <p:sp>
        <p:nvSpPr>
          <p:cNvPr id="4" name="Slide Number Placeholder 3">
            <a:extLst>
              <a:ext uri="{FF2B5EF4-FFF2-40B4-BE49-F238E27FC236}">
                <a16:creationId xmlns:a16="http://schemas.microsoft.com/office/drawing/2014/main" id="{7052EBA4-FC9B-FC42-884F-8FFE464FC324}"/>
              </a:ext>
            </a:extLst>
          </p:cNvPr>
          <p:cNvSpPr>
            <a:spLocks noGrp="1"/>
          </p:cNvSpPr>
          <p:nvPr>
            <p:ph type="sldNum" sz="quarter" idx="12"/>
          </p:nvPr>
        </p:nvSpPr>
        <p:spPr/>
        <p:txBody>
          <a:bodyPr/>
          <a:lstStyle/>
          <a:p>
            <a:fld id="{3F2CC1A4-3628-4009-A3B0-E0FB77C012B6}" type="slidenum">
              <a:rPr lang="en-US" smtClean="0"/>
              <a:pPr/>
              <a:t>3</a:t>
            </a:fld>
            <a:endParaRPr lang="en-US" dirty="0"/>
          </a:p>
        </p:txBody>
      </p:sp>
    </p:spTree>
    <p:extLst>
      <p:ext uri="{BB962C8B-B14F-4D97-AF65-F5344CB8AC3E}">
        <p14:creationId xmlns:p14="http://schemas.microsoft.com/office/powerpoint/2010/main" val="27832507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AD33EFE-BD42-BF4C-9675-76C4906B3D75}"/>
              </a:ext>
            </a:extLst>
          </p:cNvPr>
          <p:cNvSpPr txBox="1"/>
          <p:nvPr/>
        </p:nvSpPr>
        <p:spPr>
          <a:xfrm>
            <a:off x="1447800" y="117693"/>
            <a:ext cx="2057400" cy="6740307"/>
          </a:xfrm>
          <a:prstGeom prst="rect">
            <a:avLst/>
          </a:prstGeom>
          <a:noFill/>
        </p:spPr>
        <p:txBody>
          <a:bodyPr wrap="square" rtlCol="0">
            <a:spAutoFit/>
          </a:bodyPr>
          <a:lstStyle/>
          <a:p>
            <a:r>
              <a:rPr lang="en-US" sz="1600" b="1" dirty="0">
                <a:latin typeface="Arial" panose="020B0604020202020204" pitchFamily="34" charset="0"/>
                <a:cs typeface="Arial" panose="020B0604020202020204" pitchFamily="34" charset="0"/>
              </a:rPr>
              <a:t>Matthew</a:t>
            </a:r>
          </a:p>
          <a:p>
            <a:r>
              <a:rPr lang="en-US" sz="1600" b="1" dirty="0">
                <a:latin typeface="Arial" panose="020B0604020202020204" pitchFamily="34" charset="0"/>
                <a:cs typeface="Arial" panose="020B0604020202020204" pitchFamily="34" charset="0"/>
              </a:rPr>
              <a:t>Mark</a:t>
            </a:r>
          </a:p>
          <a:p>
            <a:r>
              <a:rPr lang="en-US" sz="1600" b="1" dirty="0">
                <a:latin typeface="Arial" panose="020B0604020202020204" pitchFamily="34" charset="0"/>
                <a:cs typeface="Arial" panose="020B0604020202020204" pitchFamily="34" charset="0"/>
              </a:rPr>
              <a:t>Luke </a:t>
            </a:r>
          </a:p>
          <a:p>
            <a:r>
              <a:rPr lang="en-US" sz="1600" b="1" dirty="0">
                <a:latin typeface="Arial" panose="020B0604020202020204" pitchFamily="34" charset="0"/>
                <a:cs typeface="Arial" panose="020B0604020202020204" pitchFamily="34" charset="0"/>
              </a:rPr>
              <a:t>John</a:t>
            </a:r>
          </a:p>
          <a:p>
            <a:r>
              <a:rPr lang="en-US" sz="1600" b="1" dirty="0">
                <a:latin typeface="Arial" panose="020B0604020202020204" pitchFamily="34" charset="0"/>
                <a:cs typeface="Arial" panose="020B0604020202020204" pitchFamily="34" charset="0"/>
              </a:rPr>
              <a:t>Acts</a:t>
            </a:r>
          </a:p>
          <a:p>
            <a:r>
              <a:rPr lang="en-US" sz="1600" b="1" dirty="0">
                <a:latin typeface="Arial" panose="020B0604020202020204" pitchFamily="34" charset="0"/>
                <a:cs typeface="Arial" panose="020B0604020202020204" pitchFamily="34" charset="0"/>
              </a:rPr>
              <a:t>Romans</a:t>
            </a:r>
          </a:p>
          <a:p>
            <a:r>
              <a:rPr lang="en-US" sz="1600" b="1" dirty="0">
                <a:latin typeface="Arial" panose="020B0604020202020204" pitchFamily="34" charset="0"/>
                <a:cs typeface="Arial" panose="020B0604020202020204" pitchFamily="34" charset="0"/>
              </a:rPr>
              <a:t>1 Corinthians</a:t>
            </a:r>
          </a:p>
          <a:p>
            <a:r>
              <a:rPr lang="en-US" sz="1600" b="1" dirty="0">
                <a:latin typeface="Arial" panose="020B0604020202020204" pitchFamily="34" charset="0"/>
                <a:cs typeface="Arial" panose="020B0604020202020204" pitchFamily="34" charset="0"/>
              </a:rPr>
              <a:t>2 Corinthians</a:t>
            </a:r>
          </a:p>
          <a:p>
            <a:r>
              <a:rPr lang="en-US" sz="1600" b="1" dirty="0">
                <a:latin typeface="Arial" panose="020B0604020202020204" pitchFamily="34" charset="0"/>
                <a:cs typeface="Arial" panose="020B0604020202020204" pitchFamily="34" charset="0"/>
              </a:rPr>
              <a:t>Galatians</a:t>
            </a:r>
          </a:p>
          <a:p>
            <a:r>
              <a:rPr lang="en-US" sz="1600" b="1" dirty="0">
                <a:latin typeface="Arial" panose="020B0604020202020204" pitchFamily="34" charset="0"/>
                <a:cs typeface="Arial" panose="020B0604020202020204" pitchFamily="34" charset="0"/>
              </a:rPr>
              <a:t>Ephesians</a:t>
            </a:r>
          </a:p>
          <a:p>
            <a:r>
              <a:rPr lang="en-US" sz="1600" b="1" dirty="0">
                <a:latin typeface="Arial" panose="020B0604020202020204" pitchFamily="34" charset="0"/>
                <a:cs typeface="Arial" panose="020B0604020202020204" pitchFamily="34" charset="0"/>
              </a:rPr>
              <a:t>Philippians</a:t>
            </a:r>
          </a:p>
          <a:p>
            <a:r>
              <a:rPr lang="en-US" sz="1600" b="1" dirty="0">
                <a:latin typeface="Arial" panose="020B0604020202020204" pitchFamily="34" charset="0"/>
                <a:cs typeface="Arial" panose="020B0604020202020204" pitchFamily="34" charset="0"/>
              </a:rPr>
              <a:t>Colossians</a:t>
            </a:r>
          </a:p>
          <a:p>
            <a:r>
              <a:rPr lang="en-US" sz="1600" b="1" dirty="0">
                <a:latin typeface="Arial" panose="020B0604020202020204" pitchFamily="34" charset="0"/>
                <a:cs typeface="Arial" panose="020B0604020202020204" pitchFamily="34" charset="0"/>
              </a:rPr>
              <a:t>1 Thessalonians</a:t>
            </a:r>
          </a:p>
          <a:p>
            <a:r>
              <a:rPr lang="en-US" sz="1600" b="1" dirty="0">
                <a:latin typeface="Arial" panose="020B0604020202020204" pitchFamily="34" charset="0"/>
                <a:cs typeface="Arial" panose="020B0604020202020204" pitchFamily="34" charset="0"/>
              </a:rPr>
              <a:t>2 Thessalonians</a:t>
            </a:r>
          </a:p>
          <a:p>
            <a:r>
              <a:rPr lang="en-US" sz="1600" b="1" dirty="0">
                <a:latin typeface="Arial" panose="020B0604020202020204" pitchFamily="34" charset="0"/>
                <a:cs typeface="Arial" panose="020B0604020202020204" pitchFamily="34" charset="0"/>
              </a:rPr>
              <a:t>1 Timothy</a:t>
            </a:r>
          </a:p>
          <a:p>
            <a:r>
              <a:rPr lang="en-US" sz="1600" b="1" dirty="0">
                <a:latin typeface="Arial" panose="020B0604020202020204" pitchFamily="34" charset="0"/>
                <a:cs typeface="Arial" panose="020B0604020202020204" pitchFamily="34" charset="0"/>
              </a:rPr>
              <a:t>2 Timothy</a:t>
            </a:r>
          </a:p>
          <a:p>
            <a:r>
              <a:rPr lang="en-US" sz="1600" b="1" dirty="0">
                <a:latin typeface="Arial" panose="020B0604020202020204" pitchFamily="34" charset="0"/>
                <a:cs typeface="Arial" panose="020B0604020202020204" pitchFamily="34" charset="0"/>
              </a:rPr>
              <a:t>Titus</a:t>
            </a:r>
          </a:p>
          <a:p>
            <a:r>
              <a:rPr lang="en-US" sz="1600" b="1" dirty="0">
                <a:latin typeface="Arial" panose="020B0604020202020204" pitchFamily="34" charset="0"/>
                <a:cs typeface="Arial" panose="020B0604020202020204" pitchFamily="34" charset="0"/>
              </a:rPr>
              <a:t>Philemon </a:t>
            </a:r>
          </a:p>
          <a:p>
            <a:r>
              <a:rPr lang="en-US" sz="1600" b="1" dirty="0">
                <a:latin typeface="Arial" panose="020B0604020202020204" pitchFamily="34" charset="0"/>
                <a:cs typeface="Arial" panose="020B0604020202020204" pitchFamily="34" charset="0"/>
              </a:rPr>
              <a:t>Hebrews</a:t>
            </a:r>
          </a:p>
          <a:p>
            <a:r>
              <a:rPr lang="en-US" sz="1600" b="1" dirty="0">
                <a:latin typeface="Arial" panose="020B0604020202020204" pitchFamily="34" charset="0"/>
                <a:cs typeface="Arial" panose="020B0604020202020204" pitchFamily="34" charset="0"/>
              </a:rPr>
              <a:t>James</a:t>
            </a:r>
          </a:p>
          <a:p>
            <a:r>
              <a:rPr lang="en-US" sz="1600" b="1" dirty="0">
                <a:latin typeface="Arial" panose="020B0604020202020204" pitchFamily="34" charset="0"/>
                <a:cs typeface="Arial" panose="020B0604020202020204" pitchFamily="34" charset="0"/>
              </a:rPr>
              <a:t>1 Peter</a:t>
            </a:r>
          </a:p>
          <a:p>
            <a:r>
              <a:rPr lang="en-US" sz="1600" b="1" dirty="0">
                <a:latin typeface="Arial" panose="020B0604020202020204" pitchFamily="34" charset="0"/>
                <a:cs typeface="Arial" panose="020B0604020202020204" pitchFamily="34" charset="0"/>
              </a:rPr>
              <a:t>2 Peter</a:t>
            </a:r>
          </a:p>
          <a:p>
            <a:r>
              <a:rPr lang="en-US" sz="1600" b="1" dirty="0">
                <a:latin typeface="Arial" panose="020B0604020202020204" pitchFamily="34" charset="0"/>
                <a:cs typeface="Arial" panose="020B0604020202020204" pitchFamily="34" charset="0"/>
              </a:rPr>
              <a:t>1 John</a:t>
            </a:r>
          </a:p>
          <a:p>
            <a:r>
              <a:rPr lang="en-US" sz="1600" b="1" dirty="0">
                <a:latin typeface="Arial" panose="020B0604020202020204" pitchFamily="34" charset="0"/>
                <a:cs typeface="Arial" panose="020B0604020202020204" pitchFamily="34" charset="0"/>
              </a:rPr>
              <a:t>2 John</a:t>
            </a:r>
          </a:p>
          <a:p>
            <a:r>
              <a:rPr lang="en-US" sz="1600" b="1" dirty="0">
                <a:latin typeface="Arial" panose="020B0604020202020204" pitchFamily="34" charset="0"/>
                <a:cs typeface="Arial" panose="020B0604020202020204" pitchFamily="34" charset="0"/>
              </a:rPr>
              <a:t>3 John</a:t>
            </a:r>
          </a:p>
          <a:p>
            <a:r>
              <a:rPr lang="en-US" sz="1600" b="1" dirty="0">
                <a:latin typeface="Arial" panose="020B0604020202020204" pitchFamily="34" charset="0"/>
                <a:cs typeface="Arial" panose="020B0604020202020204" pitchFamily="34" charset="0"/>
              </a:rPr>
              <a:t>Jude</a:t>
            </a:r>
          </a:p>
          <a:p>
            <a:r>
              <a:rPr lang="en-US" sz="1600" b="1" dirty="0">
                <a:latin typeface="Arial" panose="020B0604020202020204" pitchFamily="34" charset="0"/>
                <a:cs typeface="Arial" panose="020B0604020202020204" pitchFamily="34" charset="0"/>
              </a:rPr>
              <a:t>Revelation</a:t>
            </a:r>
          </a:p>
        </p:txBody>
      </p:sp>
      <p:sp>
        <p:nvSpPr>
          <p:cNvPr id="4" name="TextBox 3">
            <a:extLst>
              <a:ext uri="{FF2B5EF4-FFF2-40B4-BE49-F238E27FC236}">
                <a16:creationId xmlns:a16="http://schemas.microsoft.com/office/drawing/2014/main" id="{94FAC7AB-4D08-0F40-BB9F-C5E491FC73EC}"/>
              </a:ext>
            </a:extLst>
          </p:cNvPr>
          <p:cNvSpPr txBox="1"/>
          <p:nvPr/>
        </p:nvSpPr>
        <p:spPr>
          <a:xfrm>
            <a:off x="6019800" y="125290"/>
            <a:ext cx="3094828" cy="7471373"/>
          </a:xfrm>
          <a:prstGeom prst="rect">
            <a:avLst/>
          </a:prstGeom>
          <a:noFill/>
        </p:spPr>
        <p:txBody>
          <a:bodyPr wrap="square" rtlCol="0">
            <a:spAutoFit/>
          </a:bodyPr>
          <a:lstStyle/>
          <a:p>
            <a:r>
              <a:rPr lang="en-US" sz="1600" b="1" dirty="0">
                <a:latin typeface="Arial" panose="020B0604020202020204" pitchFamily="34" charset="0"/>
                <a:cs typeface="Arial" panose="020B0604020202020204" pitchFamily="34" charset="0"/>
              </a:rPr>
              <a:t>James	          	50 AD	</a:t>
            </a:r>
          </a:p>
          <a:p>
            <a:r>
              <a:rPr lang="en-US" sz="1600" b="1" dirty="0">
                <a:latin typeface="Arial" panose="020B0604020202020204" pitchFamily="34" charset="0"/>
                <a:cs typeface="Arial" panose="020B0604020202020204" pitchFamily="34" charset="0"/>
              </a:rPr>
              <a:t>Mark		50 AD</a:t>
            </a:r>
          </a:p>
          <a:p>
            <a:r>
              <a:rPr lang="en-US" sz="1600" b="1" dirty="0">
                <a:latin typeface="Arial" panose="020B0604020202020204" pitchFamily="34" charset="0"/>
                <a:cs typeface="Arial" panose="020B0604020202020204" pitchFamily="34" charset="0"/>
              </a:rPr>
              <a:t>1 Thessalonians	52 AD</a:t>
            </a:r>
          </a:p>
          <a:p>
            <a:r>
              <a:rPr lang="en-US" sz="1600" b="1" dirty="0">
                <a:latin typeface="Arial" panose="020B0604020202020204" pitchFamily="34" charset="0"/>
                <a:cs typeface="Arial" panose="020B0604020202020204" pitchFamily="34" charset="0"/>
              </a:rPr>
              <a:t>2 Thessalonians	52 AD</a:t>
            </a:r>
          </a:p>
          <a:p>
            <a:r>
              <a:rPr lang="en-US" sz="1600" b="1" dirty="0">
                <a:latin typeface="Arial" panose="020B0604020202020204" pitchFamily="34" charset="0"/>
                <a:cs typeface="Arial" panose="020B0604020202020204" pitchFamily="34" charset="0"/>
              </a:rPr>
              <a:t>1 Corinthians	57 AD</a:t>
            </a:r>
          </a:p>
          <a:p>
            <a:r>
              <a:rPr lang="en-US" sz="1600" b="1" dirty="0">
                <a:latin typeface="Arial" panose="020B0604020202020204" pitchFamily="34" charset="0"/>
                <a:cs typeface="Arial" panose="020B0604020202020204" pitchFamily="34" charset="0"/>
              </a:rPr>
              <a:t>2 Corinthians	57 AD</a:t>
            </a:r>
          </a:p>
          <a:p>
            <a:r>
              <a:rPr lang="en-US" sz="1600" b="1" dirty="0">
                <a:latin typeface="Arial" panose="020B0604020202020204" pitchFamily="34" charset="0"/>
                <a:cs typeface="Arial" panose="020B0604020202020204" pitchFamily="34" charset="0"/>
              </a:rPr>
              <a:t>Galatians	58 AD</a:t>
            </a:r>
          </a:p>
          <a:p>
            <a:r>
              <a:rPr lang="en-US" sz="1600" b="1" dirty="0">
                <a:latin typeface="Arial" panose="020B0604020202020204" pitchFamily="34" charset="0"/>
                <a:cs typeface="Arial" panose="020B0604020202020204" pitchFamily="34" charset="0"/>
              </a:rPr>
              <a:t>Romans		58 AD</a:t>
            </a:r>
          </a:p>
          <a:p>
            <a:r>
              <a:rPr lang="en-US" sz="1600" b="1" dirty="0">
                <a:latin typeface="Arial" panose="020B0604020202020204" pitchFamily="34" charset="0"/>
                <a:cs typeface="Arial" panose="020B0604020202020204" pitchFamily="34" charset="0"/>
              </a:rPr>
              <a:t>Matthew		58 AD</a:t>
            </a:r>
          </a:p>
          <a:p>
            <a:r>
              <a:rPr lang="en-US" sz="1600" b="1" dirty="0">
                <a:latin typeface="Arial" panose="020B0604020202020204" pitchFamily="34" charset="0"/>
                <a:cs typeface="Arial" panose="020B0604020202020204" pitchFamily="34" charset="0"/>
              </a:rPr>
              <a:t>Luke		58 AD</a:t>
            </a:r>
          </a:p>
          <a:p>
            <a:r>
              <a:rPr lang="en-US" sz="1600" b="1" dirty="0">
                <a:latin typeface="Arial" panose="020B0604020202020204" pitchFamily="34" charset="0"/>
                <a:cs typeface="Arial" panose="020B0604020202020204" pitchFamily="34" charset="0"/>
              </a:rPr>
              <a:t>Acts		62 AD</a:t>
            </a:r>
          </a:p>
          <a:p>
            <a:r>
              <a:rPr lang="en-US" sz="1600" b="1" dirty="0">
                <a:latin typeface="Arial" panose="020B0604020202020204" pitchFamily="34" charset="0"/>
                <a:cs typeface="Arial" panose="020B0604020202020204" pitchFamily="34" charset="0"/>
              </a:rPr>
              <a:t>Philippians	62 AD</a:t>
            </a:r>
          </a:p>
          <a:p>
            <a:r>
              <a:rPr lang="en-US" sz="1600" b="1" dirty="0">
                <a:latin typeface="Arial" panose="020B0604020202020204" pitchFamily="34" charset="0"/>
                <a:cs typeface="Arial" panose="020B0604020202020204" pitchFamily="34" charset="0"/>
              </a:rPr>
              <a:t>Philemon	62 AD</a:t>
            </a:r>
          </a:p>
          <a:p>
            <a:r>
              <a:rPr lang="en-US" sz="1600" b="1" dirty="0">
                <a:latin typeface="Arial" panose="020B0604020202020204" pitchFamily="34" charset="0"/>
                <a:cs typeface="Arial" panose="020B0604020202020204" pitchFamily="34" charset="0"/>
              </a:rPr>
              <a:t>Colossians	62 AD</a:t>
            </a:r>
          </a:p>
          <a:p>
            <a:r>
              <a:rPr lang="en-US" sz="1600" b="1" dirty="0">
                <a:latin typeface="Arial" panose="020B0604020202020204" pitchFamily="34" charset="0"/>
                <a:cs typeface="Arial" panose="020B0604020202020204" pitchFamily="34" charset="0"/>
              </a:rPr>
              <a:t>Ephesians	62 AD</a:t>
            </a:r>
          </a:p>
          <a:p>
            <a:r>
              <a:rPr lang="en-US" sz="1600" b="1" u="sng" dirty="0">
                <a:latin typeface="Arial" panose="020B0604020202020204" pitchFamily="34" charset="0"/>
                <a:cs typeface="Arial" panose="020B0604020202020204" pitchFamily="34" charset="0"/>
              </a:rPr>
              <a:t>1 Peter</a:t>
            </a:r>
            <a:r>
              <a:rPr lang="en-US" sz="1600" b="1" dirty="0">
                <a:latin typeface="Arial" panose="020B0604020202020204" pitchFamily="34" charset="0"/>
                <a:cs typeface="Arial" panose="020B0604020202020204" pitchFamily="34" charset="0"/>
              </a:rPr>
              <a:t>		65 AD</a:t>
            </a:r>
          </a:p>
          <a:p>
            <a:r>
              <a:rPr lang="en-US" sz="1600" b="1" dirty="0">
                <a:latin typeface="Arial" panose="020B0604020202020204" pitchFamily="34" charset="0"/>
                <a:cs typeface="Arial" panose="020B0604020202020204" pitchFamily="34" charset="0"/>
              </a:rPr>
              <a:t>2 Peter 		67 AD</a:t>
            </a:r>
          </a:p>
          <a:p>
            <a:r>
              <a:rPr lang="en-US" sz="1600" b="1" dirty="0">
                <a:latin typeface="Arial" panose="020B0604020202020204" pitchFamily="34" charset="0"/>
                <a:cs typeface="Arial" panose="020B0604020202020204" pitchFamily="34" charset="0"/>
              </a:rPr>
              <a:t>Jude 		67 AD</a:t>
            </a:r>
          </a:p>
          <a:p>
            <a:r>
              <a:rPr lang="en-US" sz="1600" b="1" dirty="0">
                <a:latin typeface="Arial" panose="020B0604020202020204" pitchFamily="34" charset="0"/>
                <a:cs typeface="Arial" panose="020B0604020202020204" pitchFamily="34" charset="0"/>
              </a:rPr>
              <a:t>Titus		67 AD</a:t>
            </a:r>
          </a:p>
          <a:p>
            <a:r>
              <a:rPr lang="en-US" sz="1600" b="1" dirty="0">
                <a:latin typeface="Arial" panose="020B0604020202020204" pitchFamily="34" charset="0"/>
                <a:cs typeface="Arial" panose="020B0604020202020204" pitchFamily="34" charset="0"/>
              </a:rPr>
              <a:t>1 Timothy	67 AD</a:t>
            </a:r>
          </a:p>
          <a:p>
            <a:r>
              <a:rPr lang="en-US" sz="1600" b="1" dirty="0">
                <a:latin typeface="Arial" panose="020B0604020202020204" pitchFamily="34" charset="0"/>
                <a:cs typeface="Arial" panose="020B0604020202020204" pitchFamily="34" charset="0"/>
              </a:rPr>
              <a:t>2 Timothy	68 AD</a:t>
            </a:r>
          </a:p>
          <a:p>
            <a:r>
              <a:rPr lang="en-US" sz="1600" b="1" dirty="0">
                <a:latin typeface="Arial" panose="020B0604020202020204" pitchFamily="34" charset="0"/>
                <a:cs typeface="Arial" panose="020B0604020202020204" pitchFamily="34" charset="0"/>
              </a:rPr>
              <a:t>Hebrews		69 AD</a:t>
            </a:r>
          </a:p>
          <a:p>
            <a:r>
              <a:rPr lang="en-US" sz="1600" b="1" dirty="0">
                <a:latin typeface="Arial" panose="020B0604020202020204" pitchFamily="34" charset="0"/>
                <a:cs typeface="Arial" panose="020B0604020202020204" pitchFamily="34" charset="0"/>
              </a:rPr>
              <a:t>John (Gospel)	85 AD</a:t>
            </a:r>
          </a:p>
          <a:p>
            <a:r>
              <a:rPr lang="en-US" sz="1600" b="1" dirty="0">
                <a:latin typeface="Arial" panose="020B0604020202020204" pitchFamily="34" charset="0"/>
                <a:cs typeface="Arial" panose="020B0604020202020204" pitchFamily="34" charset="0"/>
              </a:rPr>
              <a:t>1 John		85 AD</a:t>
            </a:r>
          </a:p>
          <a:p>
            <a:r>
              <a:rPr lang="en-US" sz="1600" b="1" dirty="0">
                <a:latin typeface="Arial" panose="020B0604020202020204" pitchFamily="34" charset="0"/>
                <a:cs typeface="Arial" panose="020B0604020202020204" pitchFamily="34" charset="0"/>
              </a:rPr>
              <a:t>2 John		85 AD</a:t>
            </a:r>
          </a:p>
          <a:p>
            <a:r>
              <a:rPr lang="en-US" sz="1600" b="1" dirty="0">
                <a:latin typeface="Arial" panose="020B0604020202020204" pitchFamily="34" charset="0"/>
                <a:cs typeface="Arial" panose="020B0604020202020204" pitchFamily="34" charset="0"/>
              </a:rPr>
              <a:t>3 John		85 AD</a:t>
            </a:r>
          </a:p>
          <a:p>
            <a:r>
              <a:rPr lang="en-US" sz="1600" b="1" dirty="0">
                <a:latin typeface="Arial" panose="020B0604020202020204" pitchFamily="34" charset="0"/>
                <a:cs typeface="Arial" panose="020B0604020202020204" pitchFamily="34" charset="0"/>
              </a:rPr>
              <a:t>Revelation	95 AD</a:t>
            </a:r>
          </a:p>
          <a:p>
            <a:endParaRPr lang="en-US" sz="1600" b="1" dirty="0">
              <a:latin typeface="Arial" panose="020B0604020202020204" pitchFamily="34" charset="0"/>
              <a:cs typeface="Arial" panose="020B0604020202020204" pitchFamily="34" charset="0"/>
            </a:endParaRPr>
          </a:p>
          <a:p>
            <a:endParaRPr lang="en-US" sz="1600" b="1"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F51E2DC5-378E-854C-A332-707165DEEF17}"/>
              </a:ext>
            </a:extLst>
          </p:cNvPr>
          <p:cNvSpPr txBox="1"/>
          <p:nvPr/>
        </p:nvSpPr>
        <p:spPr>
          <a:xfrm>
            <a:off x="457200" y="1143000"/>
            <a:ext cx="695960" cy="2648802"/>
          </a:xfrm>
          <a:prstGeom prst="rect">
            <a:avLst/>
          </a:prstGeom>
          <a:solidFill>
            <a:schemeClr val="tx1"/>
          </a:solidFill>
        </p:spPr>
        <p:txBody>
          <a:bodyPr vert="wordArtVert" wrap="none" rtlCol="0">
            <a:spAutoFit/>
          </a:bodyPr>
          <a:lstStyle/>
          <a:p>
            <a:r>
              <a:rPr lang="en-US" sz="2800" dirty="0">
                <a:solidFill>
                  <a:schemeClr val="bg1"/>
                </a:solidFill>
              </a:rPr>
              <a:t>CANON</a:t>
            </a:r>
          </a:p>
        </p:txBody>
      </p:sp>
      <p:sp>
        <p:nvSpPr>
          <p:cNvPr id="6" name="TextBox 5">
            <a:extLst>
              <a:ext uri="{FF2B5EF4-FFF2-40B4-BE49-F238E27FC236}">
                <a16:creationId xmlns:a16="http://schemas.microsoft.com/office/drawing/2014/main" id="{C9AE2C7E-A03C-4E48-A232-60C14185D943}"/>
              </a:ext>
            </a:extLst>
          </p:cNvPr>
          <p:cNvSpPr txBox="1"/>
          <p:nvPr/>
        </p:nvSpPr>
        <p:spPr>
          <a:xfrm>
            <a:off x="4572000" y="125290"/>
            <a:ext cx="695960" cy="6725111"/>
          </a:xfrm>
          <a:prstGeom prst="rect">
            <a:avLst/>
          </a:prstGeom>
          <a:solidFill>
            <a:schemeClr val="tx1"/>
          </a:solidFill>
        </p:spPr>
        <p:txBody>
          <a:bodyPr vert="wordArtVert" wrap="none" rtlCol="0">
            <a:spAutoFit/>
          </a:bodyPr>
          <a:lstStyle/>
          <a:p>
            <a:r>
              <a:rPr lang="en-US" sz="2800" dirty="0">
                <a:solidFill>
                  <a:schemeClr val="bg1"/>
                </a:solidFill>
              </a:rPr>
              <a:t>CHRONOLOGICAL</a:t>
            </a:r>
          </a:p>
        </p:txBody>
      </p:sp>
      <p:sp>
        <p:nvSpPr>
          <p:cNvPr id="7" name="TextBox 6">
            <a:extLst>
              <a:ext uri="{FF2B5EF4-FFF2-40B4-BE49-F238E27FC236}">
                <a16:creationId xmlns:a16="http://schemas.microsoft.com/office/drawing/2014/main" id="{63FA542F-8C30-4545-95F1-978F95B0399D}"/>
              </a:ext>
            </a:extLst>
          </p:cNvPr>
          <p:cNvSpPr txBox="1"/>
          <p:nvPr/>
        </p:nvSpPr>
        <p:spPr>
          <a:xfrm>
            <a:off x="-2895600" y="4419600"/>
            <a:ext cx="184731" cy="369332"/>
          </a:xfrm>
          <a:prstGeom prst="rect">
            <a:avLst/>
          </a:prstGeom>
          <a:noFill/>
        </p:spPr>
        <p:txBody>
          <a:bodyPr wrap="none" rtlCol="0">
            <a:spAutoFit/>
          </a:bodyPr>
          <a:lstStyle/>
          <a:p>
            <a:endParaRPr lang="en-US" dirty="0"/>
          </a:p>
        </p:txBody>
      </p:sp>
      <p:sp>
        <p:nvSpPr>
          <p:cNvPr id="8" name="TextBox 7">
            <a:extLst>
              <a:ext uri="{FF2B5EF4-FFF2-40B4-BE49-F238E27FC236}">
                <a16:creationId xmlns:a16="http://schemas.microsoft.com/office/drawing/2014/main" id="{03A6B7C7-9372-A14C-95C6-401571F2815C}"/>
              </a:ext>
            </a:extLst>
          </p:cNvPr>
          <p:cNvSpPr txBox="1"/>
          <p:nvPr/>
        </p:nvSpPr>
        <p:spPr>
          <a:xfrm>
            <a:off x="29372" y="5780782"/>
            <a:ext cx="1242060" cy="1077218"/>
          </a:xfrm>
          <a:prstGeom prst="rect">
            <a:avLst/>
          </a:prstGeom>
          <a:noFill/>
        </p:spPr>
        <p:txBody>
          <a:bodyPr wrap="square" rtlCol="0">
            <a:spAutoFit/>
          </a:bodyPr>
          <a:lstStyle/>
          <a:p>
            <a:r>
              <a:rPr lang="en-US" sz="1600" i="1" dirty="0"/>
              <a:t>*From Hester, Heart of NT History</a:t>
            </a:r>
          </a:p>
        </p:txBody>
      </p:sp>
      <p:sp>
        <p:nvSpPr>
          <p:cNvPr id="2" name="Date Placeholder 1">
            <a:extLst>
              <a:ext uri="{FF2B5EF4-FFF2-40B4-BE49-F238E27FC236}">
                <a16:creationId xmlns:a16="http://schemas.microsoft.com/office/drawing/2014/main" id="{B08F1A28-1D56-7B49-A36E-B445746434C5}"/>
              </a:ext>
            </a:extLst>
          </p:cNvPr>
          <p:cNvSpPr>
            <a:spLocks noGrp="1"/>
          </p:cNvSpPr>
          <p:nvPr>
            <p:ph type="dt" sz="half" idx="10"/>
          </p:nvPr>
        </p:nvSpPr>
        <p:spPr/>
        <p:txBody>
          <a:bodyPr/>
          <a:lstStyle/>
          <a:p>
            <a:endParaRPr lang="en-US" dirty="0"/>
          </a:p>
        </p:txBody>
      </p:sp>
      <p:sp>
        <p:nvSpPr>
          <p:cNvPr id="9" name="Footer Placeholder 8">
            <a:extLst>
              <a:ext uri="{FF2B5EF4-FFF2-40B4-BE49-F238E27FC236}">
                <a16:creationId xmlns:a16="http://schemas.microsoft.com/office/drawing/2014/main" id="{610291A5-CCD5-604B-BAE7-0D8AB6A0096E}"/>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4EF0E9F7-0C39-9744-9484-835413E5623F}"/>
              </a:ext>
            </a:extLst>
          </p:cNvPr>
          <p:cNvSpPr>
            <a:spLocks noGrp="1"/>
          </p:cNvSpPr>
          <p:nvPr>
            <p:ph type="sldNum" sz="quarter" idx="12"/>
          </p:nvPr>
        </p:nvSpPr>
        <p:spPr/>
        <p:txBody>
          <a:bodyPr/>
          <a:lstStyle/>
          <a:p>
            <a:fld id="{3F2CC1A4-3628-4009-A3B0-E0FB77C012B6}" type="slidenum">
              <a:rPr lang="en-US" smtClean="0"/>
              <a:pPr/>
              <a:t>4</a:t>
            </a:fld>
            <a:endParaRPr lang="en-US" dirty="0"/>
          </a:p>
        </p:txBody>
      </p:sp>
    </p:spTree>
    <p:extLst>
      <p:ext uri="{BB962C8B-B14F-4D97-AF65-F5344CB8AC3E}">
        <p14:creationId xmlns:p14="http://schemas.microsoft.com/office/powerpoint/2010/main" val="29569304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A48D11-4B4A-7F4F-87FA-29D802DEF44D}"/>
              </a:ext>
            </a:extLst>
          </p:cNvPr>
          <p:cNvSpPr>
            <a:spLocks noGrp="1"/>
          </p:cNvSpPr>
          <p:nvPr>
            <p:ph type="title"/>
          </p:nvPr>
        </p:nvSpPr>
        <p:spPr/>
        <p:txBody>
          <a:bodyPr>
            <a:normAutofit/>
          </a:bodyPr>
          <a:lstStyle/>
          <a:p>
            <a:r>
              <a:rPr lang="en-US" sz="3200" dirty="0"/>
              <a:t>About the New Testament  “Canon”</a:t>
            </a:r>
          </a:p>
        </p:txBody>
      </p:sp>
      <p:sp>
        <p:nvSpPr>
          <p:cNvPr id="3" name="Content Placeholder 2">
            <a:extLst>
              <a:ext uri="{FF2B5EF4-FFF2-40B4-BE49-F238E27FC236}">
                <a16:creationId xmlns:a16="http://schemas.microsoft.com/office/drawing/2014/main" id="{D084CC27-97BF-3748-B3CC-461AF0B630A5}"/>
              </a:ext>
            </a:extLst>
          </p:cNvPr>
          <p:cNvSpPr>
            <a:spLocks noGrp="1"/>
          </p:cNvSpPr>
          <p:nvPr>
            <p:ph idx="1"/>
          </p:nvPr>
        </p:nvSpPr>
        <p:spPr>
          <a:xfrm>
            <a:off x="0" y="1676399"/>
            <a:ext cx="9144000" cy="5103019"/>
          </a:xfrm>
        </p:spPr>
        <p:txBody>
          <a:bodyPr/>
          <a:lstStyle/>
          <a:p>
            <a:pPr marL="118872" indent="0">
              <a:buNone/>
            </a:pPr>
            <a:r>
              <a:rPr lang="en-US" sz="2400" dirty="0"/>
              <a:t>The list of books which are recognized as inspired and authoritative. </a:t>
            </a:r>
          </a:p>
          <a:p>
            <a:pPr marL="118872" indent="0">
              <a:buNone/>
            </a:pPr>
            <a:endParaRPr lang="en-US" dirty="0"/>
          </a:p>
          <a:p>
            <a:endParaRPr lang="en-US" dirty="0"/>
          </a:p>
          <a:p>
            <a:endParaRPr lang="en-US" dirty="0"/>
          </a:p>
          <a:p>
            <a:endParaRPr lang="en-US" dirty="0"/>
          </a:p>
        </p:txBody>
      </p:sp>
      <p:sp>
        <p:nvSpPr>
          <p:cNvPr id="6" name="TextBox 5">
            <a:extLst>
              <a:ext uri="{FF2B5EF4-FFF2-40B4-BE49-F238E27FC236}">
                <a16:creationId xmlns:a16="http://schemas.microsoft.com/office/drawing/2014/main" id="{CA80445A-2EA1-FA4B-9E8F-738F634D433B}"/>
              </a:ext>
            </a:extLst>
          </p:cNvPr>
          <p:cNvSpPr txBox="1"/>
          <p:nvPr/>
        </p:nvSpPr>
        <p:spPr>
          <a:xfrm>
            <a:off x="91476" y="3096986"/>
            <a:ext cx="1554732" cy="1754326"/>
          </a:xfrm>
          <a:prstGeom prst="rect">
            <a:avLst/>
          </a:prstGeom>
          <a:noFill/>
          <a:ln>
            <a:solidFill>
              <a:schemeClr val="tx1"/>
            </a:solidFill>
          </a:ln>
        </p:spPr>
        <p:txBody>
          <a:bodyPr wrap="square" rtlCol="0">
            <a:spAutoFit/>
          </a:bodyPr>
          <a:lstStyle/>
          <a:p>
            <a:r>
              <a:rPr lang="en-US" b="1" u="sng" dirty="0"/>
              <a:t>Gospels</a:t>
            </a:r>
            <a:r>
              <a:rPr lang="en-US" dirty="0"/>
              <a:t> (4)</a:t>
            </a:r>
            <a:endParaRPr lang="en-US" b="1" u="sng" dirty="0"/>
          </a:p>
          <a:p>
            <a:r>
              <a:rPr lang="en-US" dirty="0"/>
              <a:t>Matthew </a:t>
            </a:r>
          </a:p>
          <a:p>
            <a:r>
              <a:rPr lang="en-US" dirty="0"/>
              <a:t>Mark </a:t>
            </a:r>
          </a:p>
          <a:p>
            <a:r>
              <a:rPr lang="en-US" dirty="0"/>
              <a:t>Luke</a:t>
            </a:r>
          </a:p>
          <a:p>
            <a:r>
              <a:rPr lang="en-US" dirty="0"/>
              <a:t>John</a:t>
            </a:r>
          </a:p>
          <a:p>
            <a:endParaRPr lang="en-US" dirty="0"/>
          </a:p>
        </p:txBody>
      </p:sp>
      <p:sp>
        <p:nvSpPr>
          <p:cNvPr id="7" name="TextBox 6">
            <a:extLst>
              <a:ext uri="{FF2B5EF4-FFF2-40B4-BE49-F238E27FC236}">
                <a16:creationId xmlns:a16="http://schemas.microsoft.com/office/drawing/2014/main" id="{045F3FC1-D6CA-5848-8695-40847539D854}"/>
              </a:ext>
            </a:extLst>
          </p:cNvPr>
          <p:cNvSpPr txBox="1"/>
          <p:nvPr/>
        </p:nvSpPr>
        <p:spPr>
          <a:xfrm>
            <a:off x="1757221" y="3096986"/>
            <a:ext cx="1082169" cy="923330"/>
          </a:xfrm>
          <a:prstGeom prst="rect">
            <a:avLst/>
          </a:prstGeom>
          <a:noFill/>
          <a:ln>
            <a:solidFill>
              <a:schemeClr val="tx1"/>
            </a:solidFill>
          </a:ln>
        </p:spPr>
        <p:txBody>
          <a:bodyPr wrap="square" rtlCol="0">
            <a:spAutoFit/>
          </a:bodyPr>
          <a:lstStyle/>
          <a:p>
            <a:r>
              <a:rPr lang="en-US" b="1" u="sng" dirty="0"/>
              <a:t>Acts </a:t>
            </a:r>
            <a:r>
              <a:rPr lang="en-US" u="sng" dirty="0"/>
              <a:t>(1)</a:t>
            </a:r>
          </a:p>
          <a:p>
            <a:r>
              <a:rPr lang="en-US" dirty="0"/>
              <a:t>Book of History</a:t>
            </a:r>
          </a:p>
        </p:txBody>
      </p:sp>
      <p:sp>
        <p:nvSpPr>
          <p:cNvPr id="8" name="TextBox 7">
            <a:extLst>
              <a:ext uri="{FF2B5EF4-FFF2-40B4-BE49-F238E27FC236}">
                <a16:creationId xmlns:a16="http://schemas.microsoft.com/office/drawing/2014/main" id="{05D71320-4DAB-2441-9D73-DC75850A5117}"/>
              </a:ext>
            </a:extLst>
          </p:cNvPr>
          <p:cNvSpPr txBox="1"/>
          <p:nvPr/>
        </p:nvSpPr>
        <p:spPr>
          <a:xfrm>
            <a:off x="2914174" y="3099988"/>
            <a:ext cx="2025683" cy="3139321"/>
          </a:xfrm>
          <a:prstGeom prst="rect">
            <a:avLst/>
          </a:prstGeom>
          <a:noFill/>
          <a:ln>
            <a:solidFill>
              <a:schemeClr val="tx1"/>
            </a:solidFill>
          </a:ln>
        </p:spPr>
        <p:txBody>
          <a:bodyPr wrap="none" rtlCol="0">
            <a:spAutoFit/>
          </a:bodyPr>
          <a:lstStyle/>
          <a:p>
            <a:r>
              <a:rPr lang="en-US" b="1" u="sng" dirty="0"/>
              <a:t>Letters of Paul</a:t>
            </a:r>
            <a:r>
              <a:rPr lang="en-US" dirty="0"/>
              <a:t> (13)</a:t>
            </a:r>
            <a:endParaRPr lang="en-US" b="1" u="sng" dirty="0"/>
          </a:p>
          <a:p>
            <a:r>
              <a:rPr lang="en-US" dirty="0"/>
              <a:t>Thessalonians (2)</a:t>
            </a:r>
          </a:p>
          <a:p>
            <a:r>
              <a:rPr lang="en-US" dirty="0"/>
              <a:t>Corinthians (2)</a:t>
            </a:r>
          </a:p>
          <a:p>
            <a:r>
              <a:rPr lang="en-US" dirty="0"/>
              <a:t>Romans</a:t>
            </a:r>
          </a:p>
          <a:p>
            <a:r>
              <a:rPr lang="en-US" dirty="0"/>
              <a:t>Galatians </a:t>
            </a:r>
          </a:p>
          <a:p>
            <a:r>
              <a:rPr lang="en-US" dirty="0"/>
              <a:t>Philippians</a:t>
            </a:r>
          </a:p>
          <a:p>
            <a:r>
              <a:rPr lang="en-US" dirty="0"/>
              <a:t>Philemon</a:t>
            </a:r>
          </a:p>
          <a:p>
            <a:r>
              <a:rPr lang="en-US" dirty="0"/>
              <a:t>Ephesians</a:t>
            </a:r>
          </a:p>
          <a:p>
            <a:r>
              <a:rPr lang="en-US" dirty="0"/>
              <a:t>Colossians</a:t>
            </a:r>
          </a:p>
          <a:p>
            <a:r>
              <a:rPr lang="en-US" dirty="0"/>
              <a:t>Timothy (2)</a:t>
            </a:r>
          </a:p>
          <a:p>
            <a:r>
              <a:rPr lang="en-US" dirty="0"/>
              <a:t>Titus</a:t>
            </a:r>
          </a:p>
        </p:txBody>
      </p:sp>
      <p:sp>
        <p:nvSpPr>
          <p:cNvPr id="9" name="TextBox 8">
            <a:extLst>
              <a:ext uri="{FF2B5EF4-FFF2-40B4-BE49-F238E27FC236}">
                <a16:creationId xmlns:a16="http://schemas.microsoft.com/office/drawing/2014/main" id="{134057AB-E90B-2A4C-83A1-A9BE516C2B8D}"/>
              </a:ext>
            </a:extLst>
          </p:cNvPr>
          <p:cNvSpPr txBox="1"/>
          <p:nvPr/>
        </p:nvSpPr>
        <p:spPr>
          <a:xfrm>
            <a:off x="5014641" y="3096986"/>
            <a:ext cx="2116849" cy="1754326"/>
          </a:xfrm>
          <a:prstGeom prst="rect">
            <a:avLst/>
          </a:prstGeom>
          <a:noFill/>
          <a:ln>
            <a:solidFill>
              <a:schemeClr val="tx1"/>
            </a:solidFill>
          </a:ln>
        </p:spPr>
        <p:txBody>
          <a:bodyPr wrap="square" rtlCol="0">
            <a:spAutoFit/>
          </a:bodyPr>
          <a:lstStyle/>
          <a:p>
            <a:r>
              <a:rPr lang="en-US" b="1" u="sng" dirty="0"/>
              <a:t>General Letters</a:t>
            </a:r>
            <a:r>
              <a:rPr lang="en-US" b="1" dirty="0"/>
              <a:t> </a:t>
            </a:r>
            <a:r>
              <a:rPr lang="en-US" dirty="0"/>
              <a:t>(8)</a:t>
            </a:r>
          </a:p>
          <a:p>
            <a:r>
              <a:rPr lang="en-US" dirty="0"/>
              <a:t>James</a:t>
            </a:r>
          </a:p>
          <a:p>
            <a:r>
              <a:rPr lang="en-US" b="1" dirty="0"/>
              <a:t>1 &amp; 2 Peter</a:t>
            </a:r>
          </a:p>
          <a:p>
            <a:r>
              <a:rPr lang="en-US" dirty="0"/>
              <a:t>1,2, 3 John </a:t>
            </a:r>
          </a:p>
          <a:p>
            <a:r>
              <a:rPr lang="en-US" dirty="0"/>
              <a:t>Jude</a:t>
            </a:r>
          </a:p>
          <a:p>
            <a:r>
              <a:rPr lang="en-US" dirty="0"/>
              <a:t>Hebrews</a:t>
            </a:r>
          </a:p>
        </p:txBody>
      </p:sp>
      <p:sp>
        <p:nvSpPr>
          <p:cNvPr id="10" name="TextBox 9">
            <a:extLst>
              <a:ext uri="{FF2B5EF4-FFF2-40B4-BE49-F238E27FC236}">
                <a16:creationId xmlns:a16="http://schemas.microsoft.com/office/drawing/2014/main" id="{BC2F2823-52DA-514C-81EE-9121E799D0F7}"/>
              </a:ext>
            </a:extLst>
          </p:cNvPr>
          <p:cNvSpPr txBox="1"/>
          <p:nvPr/>
        </p:nvSpPr>
        <p:spPr>
          <a:xfrm>
            <a:off x="7183260" y="3088165"/>
            <a:ext cx="1743123" cy="646331"/>
          </a:xfrm>
          <a:prstGeom prst="rect">
            <a:avLst/>
          </a:prstGeom>
          <a:noFill/>
          <a:ln>
            <a:solidFill>
              <a:schemeClr val="tx1"/>
            </a:solidFill>
          </a:ln>
        </p:spPr>
        <p:txBody>
          <a:bodyPr wrap="square" rtlCol="0">
            <a:spAutoFit/>
          </a:bodyPr>
          <a:lstStyle/>
          <a:p>
            <a:r>
              <a:rPr lang="en-US" b="1" u="sng" dirty="0"/>
              <a:t>Apocalyptic </a:t>
            </a:r>
            <a:r>
              <a:rPr lang="en-US" dirty="0"/>
              <a:t>(1)</a:t>
            </a:r>
          </a:p>
          <a:p>
            <a:r>
              <a:rPr lang="en-US" dirty="0"/>
              <a:t>Revelation</a:t>
            </a:r>
          </a:p>
        </p:txBody>
      </p:sp>
      <p:sp>
        <p:nvSpPr>
          <p:cNvPr id="11" name="TextBox 10">
            <a:extLst>
              <a:ext uri="{FF2B5EF4-FFF2-40B4-BE49-F238E27FC236}">
                <a16:creationId xmlns:a16="http://schemas.microsoft.com/office/drawing/2014/main" id="{098642B6-6552-4740-8F29-66F51538197E}"/>
              </a:ext>
            </a:extLst>
          </p:cNvPr>
          <p:cNvSpPr txBox="1"/>
          <p:nvPr/>
        </p:nvSpPr>
        <p:spPr>
          <a:xfrm>
            <a:off x="2667000" y="2466689"/>
            <a:ext cx="2829621" cy="523220"/>
          </a:xfrm>
          <a:prstGeom prst="rect">
            <a:avLst/>
          </a:prstGeom>
          <a:noFill/>
        </p:spPr>
        <p:txBody>
          <a:bodyPr wrap="none" rtlCol="0">
            <a:spAutoFit/>
          </a:bodyPr>
          <a:lstStyle/>
          <a:p>
            <a:r>
              <a:rPr lang="en-US" sz="2800" dirty="0">
                <a:latin typeface="Aharoni" panose="02010803020104030203" pitchFamily="2" charset="-79"/>
                <a:cs typeface="Aharoni" panose="02010803020104030203" pitchFamily="2" charset="-79"/>
              </a:rPr>
              <a:t>FIVE DIVISIONS</a:t>
            </a:r>
          </a:p>
        </p:txBody>
      </p:sp>
      <p:sp>
        <p:nvSpPr>
          <p:cNvPr id="4" name="Date Placeholder 3">
            <a:extLst>
              <a:ext uri="{FF2B5EF4-FFF2-40B4-BE49-F238E27FC236}">
                <a16:creationId xmlns:a16="http://schemas.microsoft.com/office/drawing/2014/main" id="{0E6659B1-E4C6-CD43-939D-43C9C133F25F}"/>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EF2DDD72-75A0-D343-A791-72ABB7B57267}"/>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9D6806A3-7711-6B40-849E-9A4479290618}"/>
              </a:ext>
            </a:extLst>
          </p:cNvPr>
          <p:cNvSpPr>
            <a:spLocks noGrp="1"/>
          </p:cNvSpPr>
          <p:nvPr>
            <p:ph type="sldNum" sz="quarter" idx="12"/>
          </p:nvPr>
        </p:nvSpPr>
        <p:spPr/>
        <p:txBody>
          <a:bodyPr/>
          <a:lstStyle/>
          <a:p>
            <a:fld id="{3F2CC1A4-3628-4009-A3B0-E0FB77C012B6}" type="slidenum">
              <a:rPr lang="en-US" smtClean="0"/>
              <a:pPr/>
              <a:t>5</a:t>
            </a:fld>
            <a:endParaRPr lang="en-US" dirty="0"/>
          </a:p>
        </p:txBody>
      </p:sp>
    </p:spTree>
    <p:extLst>
      <p:ext uri="{BB962C8B-B14F-4D97-AF65-F5344CB8AC3E}">
        <p14:creationId xmlns:p14="http://schemas.microsoft.com/office/powerpoint/2010/main" val="4128249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Map&#10;&#10;Description automatically generated">
            <a:extLst>
              <a:ext uri="{FF2B5EF4-FFF2-40B4-BE49-F238E27FC236}">
                <a16:creationId xmlns:a16="http://schemas.microsoft.com/office/drawing/2014/main" id="{4B425007-3C03-F740-A21D-859FF0A819E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78506" cy="6843623"/>
          </a:xfrm>
          <a:prstGeom prst="rect">
            <a:avLst/>
          </a:prstGeom>
        </p:spPr>
      </p:pic>
    </p:spTree>
    <p:extLst>
      <p:ext uri="{BB962C8B-B14F-4D97-AF65-F5344CB8AC3E}">
        <p14:creationId xmlns:p14="http://schemas.microsoft.com/office/powerpoint/2010/main" val="303313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BAB1C95-E8B1-C949-BA6E-4D577BCF7E53}"/>
              </a:ext>
            </a:extLst>
          </p:cNvPr>
          <p:cNvSpPr/>
          <p:nvPr/>
        </p:nvSpPr>
        <p:spPr>
          <a:xfrm>
            <a:off x="114300" y="1593462"/>
            <a:ext cx="8915400" cy="2554545"/>
          </a:xfrm>
          <a:prstGeom prst="rect">
            <a:avLst/>
          </a:prstGeom>
        </p:spPr>
        <p:txBody>
          <a:bodyPr wrap="square">
            <a:spAutoFit/>
          </a:bodyPr>
          <a:lstStyle/>
          <a:p>
            <a:r>
              <a:rPr lang="en-US" sz="2000" dirty="0"/>
              <a:t>“And when they had sung a hymn, they went out to the Mount of Olives. 31 Then Jesus said to them, “You will all fall away because of me this night. For it is written, ‘I will strike the shepherd, and the sheep of the flock will be scattered.’ 32 But after I am raised up, I will go before you to Galilee.” 33 </a:t>
            </a:r>
            <a:r>
              <a:rPr lang="en-US" sz="2000" b="1" dirty="0"/>
              <a:t>Peter answered him, “Though they all fall away because of you, I will never fall away</a:t>
            </a:r>
            <a:r>
              <a:rPr lang="en-US" sz="2000" dirty="0"/>
              <a:t>.”34 Jesus said to him, “Truly, I tell you, this very night, before the rooster crows, you will deny me three times.”35 Peter said to him, “</a:t>
            </a:r>
            <a:r>
              <a:rPr lang="en-US" sz="2000" b="1" dirty="0"/>
              <a:t>Even if I must die with you, I will not deny you!” And all the disciples said the same</a:t>
            </a:r>
            <a:r>
              <a:rPr lang="en-US" sz="2000" dirty="0"/>
              <a:t>” (Mt. 26:30-35, ESV).</a:t>
            </a:r>
          </a:p>
        </p:txBody>
      </p:sp>
      <p:sp>
        <p:nvSpPr>
          <p:cNvPr id="3" name="TextBox 2">
            <a:extLst>
              <a:ext uri="{FF2B5EF4-FFF2-40B4-BE49-F238E27FC236}">
                <a16:creationId xmlns:a16="http://schemas.microsoft.com/office/drawing/2014/main" id="{AC8627DE-2B99-9A4B-BC4C-68DD0CA102C6}"/>
              </a:ext>
            </a:extLst>
          </p:cNvPr>
          <p:cNvSpPr txBox="1"/>
          <p:nvPr/>
        </p:nvSpPr>
        <p:spPr>
          <a:xfrm>
            <a:off x="114300" y="4148007"/>
            <a:ext cx="8915400" cy="2554545"/>
          </a:xfrm>
          <a:prstGeom prst="rect">
            <a:avLst/>
          </a:prstGeom>
          <a:solidFill>
            <a:schemeClr val="accent1"/>
          </a:solidFill>
        </p:spPr>
        <p:txBody>
          <a:bodyPr wrap="square" rtlCol="0">
            <a:spAutoFit/>
          </a:bodyPr>
          <a:lstStyle/>
          <a:p>
            <a:r>
              <a:rPr lang="en-US" sz="2000" dirty="0"/>
              <a:t>For many men, this scene would have destroyed them.  For Peter, this moment became the moment that did more  than break his heart; it made clear his absolute weakness before God and he begin the growing process that would result in him being a chief figure in Jesus’ ministry and in the establishment of the church . Who was this man? What was it that changed his audacious behavior into the bold and capable servant who penned  these words? As I studied I copied down adjectives used to describe Peter: unstable, impulsive, insecure, anything but a rock, bold to a fault, presumptuous, prideful, braggart, etc.  How would you describe him?</a:t>
            </a:r>
          </a:p>
        </p:txBody>
      </p:sp>
      <p:sp>
        <p:nvSpPr>
          <p:cNvPr id="5" name="Title 4">
            <a:extLst>
              <a:ext uri="{FF2B5EF4-FFF2-40B4-BE49-F238E27FC236}">
                <a16:creationId xmlns:a16="http://schemas.microsoft.com/office/drawing/2014/main" id="{523118E5-296B-D241-B15F-BC9DC7CB0DF4}"/>
              </a:ext>
            </a:extLst>
          </p:cNvPr>
          <p:cNvSpPr>
            <a:spLocks noGrp="1"/>
          </p:cNvSpPr>
          <p:nvPr>
            <p:ph type="title"/>
          </p:nvPr>
        </p:nvSpPr>
        <p:spPr/>
        <p:txBody>
          <a:bodyPr>
            <a:normAutofit/>
          </a:bodyPr>
          <a:lstStyle/>
          <a:p>
            <a:r>
              <a:rPr lang="en-US" sz="3200" dirty="0"/>
              <a:t>Who was Peter?</a:t>
            </a:r>
          </a:p>
        </p:txBody>
      </p:sp>
    </p:spTree>
    <p:extLst>
      <p:ext uri="{BB962C8B-B14F-4D97-AF65-F5344CB8AC3E}">
        <p14:creationId xmlns:p14="http://schemas.microsoft.com/office/powerpoint/2010/main" val="4947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7F1FB-68F0-9242-874E-EF409C02F6FE}"/>
              </a:ext>
            </a:extLst>
          </p:cNvPr>
          <p:cNvSpPr>
            <a:spLocks noGrp="1"/>
          </p:cNvSpPr>
          <p:nvPr>
            <p:ph type="title"/>
          </p:nvPr>
        </p:nvSpPr>
        <p:spPr/>
        <p:txBody>
          <a:bodyPr>
            <a:normAutofit/>
          </a:bodyPr>
          <a:lstStyle/>
          <a:p>
            <a:r>
              <a:rPr lang="en-US" sz="3200" dirty="0"/>
              <a:t>Who was Peter?</a:t>
            </a:r>
          </a:p>
        </p:txBody>
      </p:sp>
      <p:sp>
        <p:nvSpPr>
          <p:cNvPr id="3" name="Content Placeholder 2">
            <a:extLst>
              <a:ext uri="{FF2B5EF4-FFF2-40B4-BE49-F238E27FC236}">
                <a16:creationId xmlns:a16="http://schemas.microsoft.com/office/drawing/2014/main" id="{337F4D1D-C18D-8543-BA6B-DF1C53D89C82}"/>
              </a:ext>
            </a:extLst>
          </p:cNvPr>
          <p:cNvSpPr>
            <a:spLocks noGrp="1"/>
          </p:cNvSpPr>
          <p:nvPr>
            <p:ph idx="1"/>
          </p:nvPr>
        </p:nvSpPr>
        <p:spPr>
          <a:xfrm>
            <a:off x="152400" y="1524001"/>
            <a:ext cx="8763000" cy="4876800"/>
          </a:xfrm>
        </p:spPr>
        <p:txBody>
          <a:bodyPr>
            <a:normAutofit fontScale="92500" lnSpcReduction="10000"/>
          </a:bodyPr>
          <a:lstStyle/>
          <a:p>
            <a:pPr marL="633222" indent="-514350">
              <a:buFont typeface="+mj-lt"/>
              <a:buAutoNum type="arabicPeriod"/>
            </a:pPr>
            <a:r>
              <a:rPr lang="en-US" sz="2400" dirty="0"/>
              <a:t>“Peter” occurs by itself approximately 70 times in the Gospels.  </a:t>
            </a:r>
          </a:p>
          <a:p>
            <a:pPr marL="633222" indent="-514350">
              <a:buFont typeface="+mj-lt"/>
              <a:buAutoNum type="arabicPeriod"/>
            </a:pPr>
            <a:r>
              <a:rPr lang="en-US" sz="2400" dirty="0"/>
              <a:t>The names “Simon” and “Peter” occur together 26 times (mostly in John).  </a:t>
            </a:r>
          </a:p>
          <a:p>
            <a:pPr marL="633222" indent="-514350">
              <a:buFont typeface="+mj-lt"/>
              <a:buAutoNum type="arabicPeriod"/>
            </a:pPr>
            <a:r>
              <a:rPr lang="en-US" sz="2400" dirty="0"/>
              <a:t>He is simply called Simon 17 times </a:t>
            </a:r>
          </a:p>
          <a:p>
            <a:pPr marL="633222" indent="-514350">
              <a:buFont typeface="+mj-lt"/>
              <a:buAutoNum type="arabicPeriod"/>
            </a:pPr>
            <a:r>
              <a:rPr lang="en-US" sz="2400" dirty="0"/>
              <a:t>He is called Cephas once (Jn 1:42).  </a:t>
            </a:r>
          </a:p>
          <a:p>
            <a:pPr marL="633222" indent="-514350">
              <a:buFont typeface="+mj-lt"/>
              <a:buAutoNum type="arabicPeriod"/>
            </a:pPr>
            <a:r>
              <a:rPr lang="en-US" sz="2400" dirty="0"/>
              <a:t>By contrast the apostle John, “whom Christ loved” (Jn. 19:26) is spoken of in the gospels about 20 times.  </a:t>
            </a:r>
          </a:p>
          <a:p>
            <a:pPr marL="633222" indent="-514350">
              <a:buFont typeface="+mj-lt"/>
              <a:buAutoNum type="arabicPeriod"/>
            </a:pPr>
            <a:r>
              <a:rPr lang="en-US" sz="2400" dirty="0"/>
              <a:t>No one outside of our Lord is more center stage in the gospels than Peter.  </a:t>
            </a:r>
          </a:p>
          <a:p>
            <a:pPr marL="633222" indent="-514350">
              <a:buFont typeface="+mj-lt"/>
              <a:buAutoNum type="arabicPeriod"/>
            </a:pPr>
            <a:r>
              <a:rPr lang="en-US" sz="2400" dirty="0"/>
              <a:t>He was central before Pentecost and after.</a:t>
            </a:r>
          </a:p>
          <a:p>
            <a:pPr marL="633222" indent="-514350">
              <a:buFont typeface="+mj-lt"/>
              <a:buAutoNum type="arabicPeriod"/>
            </a:pPr>
            <a:r>
              <a:rPr lang="en-US" sz="2400" dirty="0"/>
              <a:t>Many of us relate well with Peter, he was a common man, a converted fisherman from Capernaum who was called by Jesus along with his brother, Andrew (Mark 1:16-18). One should not minimize this - without hesitating  -  “Immediately” they followed after Jesus. His heart was good from the get-go.   </a:t>
            </a:r>
          </a:p>
          <a:p>
            <a:pPr marL="118872" indent="0">
              <a:buNone/>
            </a:pPr>
            <a:endParaRPr lang="en-US" sz="2400" dirty="0"/>
          </a:p>
          <a:p>
            <a:pPr marL="633222" indent="-514350">
              <a:buFont typeface="+mj-lt"/>
              <a:buAutoNum type="arabicPeriod"/>
            </a:pPr>
            <a:endParaRPr lang="en-US" sz="2400" dirty="0"/>
          </a:p>
          <a:p>
            <a:pPr marL="633222" indent="-514350">
              <a:buFont typeface="+mj-lt"/>
              <a:buAutoNum type="arabicPeriod"/>
            </a:pPr>
            <a:endParaRPr lang="en-US" sz="2400" dirty="0"/>
          </a:p>
        </p:txBody>
      </p:sp>
    </p:spTree>
    <p:extLst>
      <p:ext uri="{BB962C8B-B14F-4D97-AF65-F5344CB8AC3E}">
        <p14:creationId xmlns:p14="http://schemas.microsoft.com/office/powerpoint/2010/main" val="11056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A08A36F-0FC9-4040-AB64-2D54C59516A3}"/>
              </a:ext>
            </a:extLst>
          </p:cNvPr>
          <p:cNvSpPr>
            <a:spLocks noGrp="1"/>
          </p:cNvSpPr>
          <p:nvPr>
            <p:ph idx="4294967295"/>
          </p:nvPr>
        </p:nvSpPr>
        <p:spPr>
          <a:xfrm>
            <a:off x="152400" y="228600"/>
            <a:ext cx="8610600" cy="6629400"/>
          </a:xfrm>
        </p:spPr>
        <p:txBody>
          <a:bodyPr>
            <a:normAutofit fontScale="62500" lnSpcReduction="20000"/>
          </a:bodyPr>
          <a:lstStyle/>
          <a:p>
            <a:pPr marL="633222" indent="-514350">
              <a:buFont typeface="+mj-lt"/>
              <a:buAutoNum type="arabicPeriod" startAt="9"/>
            </a:pPr>
            <a:r>
              <a:rPr lang="en-US" sz="3500" dirty="0"/>
              <a:t>Peter took the lead in choosing a replacement for Judas (Acts 1)</a:t>
            </a:r>
          </a:p>
          <a:p>
            <a:pPr marL="633222" indent="-514350">
              <a:buFont typeface="+mj-lt"/>
              <a:buAutoNum type="arabicPeriod" startAt="9"/>
            </a:pPr>
            <a:r>
              <a:rPr lang="en-US" sz="3500" dirty="0"/>
              <a:t>Peter preaches the first sermon (Acts 2).  Note the courage coming on the heels of Christ’s crucifixion.  No denial now! You killed them and God raised Him…the message of salvation. </a:t>
            </a:r>
          </a:p>
          <a:p>
            <a:pPr marL="633222" indent="-514350">
              <a:buFont typeface="+mj-lt"/>
              <a:buAutoNum type="arabicPeriod" startAt="9"/>
            </a:pPr>
            <a:r>
              <a:rPr lang="en-US" sz="3500" dirty="0"/>
              <a:t>Peter heals the lame man at the temple with John (Acts 3)    </a:t>
            </a:r>
          </a:p>
          <a:p>
            <a:pPr marL="633222" indent="-514350">
              <a:buFont typeface="+mj-lt"/>
              <a:buAutoNum type="arabicPeriod" startAt="9"/>
            </a:pPr>
            <a:r>
              <a:rPr lang="en-US" sz="3500" dirty="0"/>
              <a:t>Peter defies the Sanhedrin and refuses to stop preaching Jesus (Acts 4)</a:t>
            </a:r>
          </a:p>
          <a:p>
            <a:pPr marL="633222" indent="-514350">
              <a:buFont typeface="+mj-lt"/>
              <a:buAutoNum type="arabicPeriod" startAt="9"/>
            </a:pPr>
            <a:r>
              <a:rPr lang="en-US" sz="3500" dirty="0"/>
              <a:t>Peter deals with the deception of Ananias and Sapphira (Acts 5)</a:t>
            </a:r>
          </a:p>
          <a:p>
            <a:pPr marL="633222" indent="-514350">
              <a:buFont typeface="+mj-lt"/>
              <a:buAutoNum type="arabicPeriod" startAt="9"/>
            </a:pPr>
            <a:r>
              <a:rPr lang="en-US" sz="3500" dirty="0"/>
              <a:t>Peter confirms the preaching of the gospel to the Samaritans and deals rebukes Simon the Sorcerer for his sin.  </a:t>
            </a:r>
          </a:p>
          <a:p>
            <a:pPr marL="633222" indent="-514350">
              <a:buFont typeface="+mj-lt"/>
              <a:buAutoNum type="arabicPeriod" startAt="9"/>
            </a:pPr>
            <a:r>
              <a:rPr lang="en-US" sz="3500" dirty="0"/>
              <a:t>Peter heals the sick and raises the dead in Lydda, Sharon, and Joppa (Acts 9). </a:t>
            </a:r>
          </a:p>
          <a:p>
            <a:pPr marL="633222" indent="-514350">
              <a:buFont typeface="+mj-lt"/>
              <a:buAutoNum type="arabicPeriod" startAt="9"/>
            </a:pPr>
            <a:r>
              <a:rPr lang="en-US" sz="3500" dirty="0"/>
              <a:t>Peter converts the first Gentile – Cornelius (Acts 10).    </a:t>
            </a:r>
          </a:p>
          <a:p>
            <a:pPr marL="633222" indent="-514350">
              <a:buFont typeface="+mj-lt"/>
              <a:buAutoNum type="arabicPeriod" startAt="9"/>
            </a:pPr>
            <a:r>
              <a:rPr lang="en-US" sz="3500" dirty="0"/>
              <a:t>Later in Gal 2:11, Paul rebukes his friend:  “</a:t>
            </a:r>
            <a:r>
              <a:rPr lang="en-US" sz="3500" i="1" dirty="0"/>
              <a:t>But when Cephas came to Antioch, I opposed him to his face, because he stood condemned. 12 For before certain men came from James, he was eating with the Gentiles; but when they came he drew back and separated himself, fearing the circumcision party</a:t>
            </a:r>
            <a:r>
              <a:rPr lang="en-US" sz="3500" dirty="0"/>
              <a:t>.”</a:t>
            </a:r>
          </a:p>
          <a:p>
            <a:pPr marL="633222" indent="-514350">
              <a:buFont typeface="+mj-lt"/>
              <a:buAutoNum type="arabicPeriod" startAt="9"/>
            </a:pPr>
            <a:r>
              <a:rPr lang="en-US" sz="3500" dirty="0"/>
              <a:t>Most historians say Peter was martyred in the late 60’s (Catholics will tell you that he was hung upside down on a cross in front of present- day St. Peter’s in Rome, and that his bones are buried under the church there).  </a:t>
            </a:r>
          </a:p>
          <a:p>
            <a:pPr marL="633222" indent="-514350">
              <a:buFont typeface="+mj-lt"/>
              <a:buAutoNum type="arabicPeriod" startAt="9"/>
            </a:pPr>
            <a:endParaRPr lang="en-US" sz="3500" dirty="0"/>
          </a:p>
          <a:p>
            <a:pPr marL="633222" indent="-514350">
              <a:buFont typeface="+mj-lt"/>
              <a:buAutoNum type="arabicPeriod" startAt="9"/>
            </a:pPr>
            <a:endParaRPr lang="en-US" sz="3500" dirty="0"/>
          </a:p>
          <a:p>
            <a:pPr marL="633222" indent="-514350">
              <a:buFont typeface="+mj-lt"/>
              <a:buAutoNum type="arabicPeriod" startAt="9"/>
            </a:pPr>
            <a:endParaRPr lang="en-US" sz="3500" dirty="0"/>
          </a:p>
          <a:p>
            <a:endParaRPr lang="en-US" dirty="0"/>
          </a:p>
          <a:p>
            <a:endParaRPr lang="en-US" dirty="0"/>
          </a:p>
        </p:txBody>
      </p:sp>
    </p:spTree>
    <p:extLst>
      <p:ext uri="{BB962C8B-B14F-4D97-AF65-F5344CB8AC3E}">
        <p14:creationId xmlns:p14="http://schemas.microsoft.com/office/powerpoint/2010/main" val="4146096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Module</Template>
  <TotalTime>574</TotalTime>
  <Words>4790</Words>
  <Application>Microsoft Macintosh PowerPoint</Application>
  <PresentationFormat>On-screen Show (4:3)</PresentationFormat>
  <Paragraphs>372</Paragraphs>
  <Slides>21</Slides>
  <Notes>10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21</vt:i4>
      </vt:variant>
    </vt:vector>
  </HeadingPairs>
  <TitlesOfParts>
    <vt:vector size="31" baseType="lpstr">
      <vt:lpstr>Abadi MT Condensed Extra Bold</vt:lpstr>
      <vt:lpstr>Aharoni</vt:lpstr>
      <vt:lpstr>Arial</vt:lpstr>
      <vt:lpstr>Arial Black</vt:lpstr>
      <vt:lpstr>Calibri</vt:lpstr>
      <vt:lpstr>Corbel</vt:lpstr>
      <vt:lpstr>Wingdings</vt:lpstr>
      <vt:lpstr>Wingdings 2</vt:lpstr>
      <vt:lpstr>Wingdings 3</vt:lpstr>
      <vt:lpstr>Module</vt:lpstr>
      <vt:lpstr>Symphony of the Scriptures</vt:lpstr>
      <vt:lpstr> 1 Peter</vt:lpstr>
      <vt:lpstr>PowerPoint Presentation</vt:lpstr>
      <vt:lpstr>PowerPoint Presentation</vt:lpstr>
      <vt:lpstr>About the New Testament  “Canon”</vt:lpstr>
      <vt:lpstr>PowerPoint Presentation</vt:lpstr>
      <vt:lpstr>Who was Peter?</vt:lpstr>
      <vt:lpstr>Who was Peter?</vt:lpstr>
      <vt:lpstr>PowerPoint Presentation</vt:lpstr>
      <vt:lpstr>Introduction</vt:lpstr>
      <vt:lpstr>Who wrote the book? </vt:lpstr>
      <vt:lpstr>Where are we?</vt:lpstr>
      <vt:lpstr>To whom was it written? </vt:lpstr>
      <vt:lpstr>Why is 1 Peter so important?</vt:lpstr>
      <vt:lpstr>What’s the point?</vt:lpstr>
      <vt:lpstr>How do we apply it?</vt:lpstr>
      <vt:lpstr>Brief Outline (from series I preached at Westside in August 2018)</vt:lpstr>
      <vt:lpstr>Three imperatives (1:3-12)</vt:lpstr>
      <vt:lpstr>Our “Adversary” (1 Pe. 5:8) (antidikos &lt;476&gt; - arch enemy) </vt:lpstr>
      <vt:lpstr>PowerPoint Presentation</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rfink</dc:creator>
  <cp:lastModifiedBy>Ross Fink</cp:lastModifiedBy>
  <cp:revision>82</cp:revision>
  <dcterms:created xsi:type="dcterms:W3CDTF">2010-11-07T11:38:16Z</dcterms:created>
  <dcterms:modified xsi:type="dcterms:W3CDTF">2022-12-26T14:52:05Z</dcterms:modified>
</cp:coreProperties>
</file>